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676" r:id="rId2"/>
    <p:sldId id="2645" r:id="rId3"/>
    <p:sldId id="2679" r:id="rId4"/>
    <p:sldId id="2680" r:id="rId5"/>
    <p:sldId id="2681" r:id="rId6"/>
    <p:sldId id="2669" r:id="rId7"/>
    <p:sldId id="2647" r:id="rId8"/>
    <p:sldId id="2648" r:id="rId9"/>
    <p:sldId id="2662" r:id="rId10"/>
    <p:sldId id="2682" r:id="rId11"/>
    <p:sldId id="2683" r:id="rId12"/>
    <p:sldId id="2686" r:id="rId13"/>
    <p:sldId id="2696" r:id="rId14"/>
    <p:sldId id="2697" r:id="rId15"/>
    <p:sldId id="2687" r:id="rId16"/>
    <p:sldId id="2689" r:id="rId17"/>
    <p:sldId id="2665" r:id="rId18"/>
    <p:sldId id="2666" r:id="rId19"/>
    <p:sldId id="2690" r:id="rId20"/>
    <p:sldId id="2670" r:id="rId21"/>
    <p:sldId id="2650" r:id="rId22"/>
    <p:sldId id="2671" r:id="rId23"/>
    <p:sldId id="2672" r:id="rId24"/>
    <p:sldId id="2673" r:id="rId25"/>
    <p:sldId id="2674" r:id="rId26"/>
    <p:sldId id="2691" r:id="rId27"/>
    <p:sldId id="2692" r:id="rId28"/>
    <p:sldId id="2675" r:id="rId29"/>
    <p:sldId id="2693" r:id="rId30"/>
    <p:sldId id="2694" r:id="rId31"/>
    <p:sldId id="2695" r:id="rId32"/>
    <p:sldId id="33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9F7F7"/>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72" y="1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4/26/2024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2024/4/26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2024/4/26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2024/4/26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2024/4/26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2.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3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7.xml"/><Relationship Id="rId5" Type="http://schemas.openxmlformats.org/officeDocument/2006/relationships/tags" Target="../tags/tag9.xml"/><Relationship Id="rId4" Type="http://schemas.openxmlformats.org/officeDocument/2006/relationships/tags" Target="../tags/tag8.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3864021" y="1907559"/>
            <a:ext cx="4777339" cy="646331"/>
          </a:xfrm>
          <a:prstGeom prst="rect">
            <a:avLst/>
          </a:prstGeom>
          <a:noFill/>
        </p:spPr>
        <p:txBody>
          <a:bodyPr wrap="square" rtlCol="0">
            <a:spAutoFit/>
          </a:bodyPr>
          <a:lstStyle/>
          <a:p>
            <a:r>
              <a:rPr lang="en-US" sz="3600" b="1" dirty="0">
                <a:solidFill>
                  <a:srgbClr val="FF0000"/>
                </a:solidFill>
                <a:latin typeface="Coiny" panose="02000903060500060000" pitchFamily="2" charset="0"/>
              </a:rPr>
              <a:t>TUẦN 32 - </a:t>
            </a:r>
            <a:r>
              <a:rPr lang="en-US" sz="3600" b="1" dirty="0" err="1">
                <a:solidFill>
                  <a:srgbClr val="FF0000"/>
                </a:solidFill>
                <a:latin typeface="Coiny" panose="02000903060500060000" pitchFamily="2" charset="0"/>
              </a:rPr>
              <a:t>Bài</a:t>
            </a:r>
            <a:r>
              <a:rPr lang="en-US" sz="3600" b="1" dirty="0">
                <a:solidFill>
                  <a:srgbClr val="FF0000"/>
                </a:solidFill>
                <a:latin typeface="Coiny" panose="02000903060500060000" pitchFamily="2" charset="0"/>
              </a:rPr>
              <a:t> 25</a:t>
            </a:r>
          </a:p>
        </p:txBody>
      </p:sp>
      <p:sp>
        <p:nvSpPr>
          <p:cNvPr id="6" name="Text Box 14"/>
          <p:cNvSpPr txBox="1">
            <a:spLocks noChangeArrowheads="1"/>
          </p:cNvSpPr>
          <p:nvPr/>
        </p:nvSpPr>
        <p:spPr bwMode="auto">
          <a:xfrm>
            <a:off x="2292438" y="2944907"/>
            <a:ext cx="7920507"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NGỌN LỬA Ô-LIM-PICH</a:t>
            </a:r>
          </a:p>
        </p:txBody>
      </p:sp>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320893"/>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976990"/>
            <a:ext cx="11296650" cy="5632311"/>
          </a:xfrm>
          <a:prstGeom prst="rect">
            <a:avLst/>
          </a:prstGeom>
          <a:noFill/>
        </p:spPr>
        <p:txBody>
          <a:bodyPr wrap="square" rtlCol="0">
            <a:spAutoFit/>
          </a:bodyPr>
          <a:lstStyle/>
          <a:p>
            <a:r>
              <a:rPr lang="en-US" sz="2400" dirty="0"/>
              <a:t>	</a:t>
            </a:r>
            <a:r>
              <a:rPr lang="vi-VN" sz="2400" dirty="0"/>
              <a:t>Tục lệ tổ chức Đại hội Thể thao Ô-lim-pích đã có từ gần 3</a:t>
            </a:r>
            <a:r>
              <a:rPr lang="en-US" sz="2400" dirty="0"/>
              <a:t> </a:t>
            </a:r>
            <a:r>
              <a:rPr lang="vi-VN" sz="2400" dirty="0"/>
              <a:t>000 năm trước ở nước </a:t>
            </a:r>
            <a:r>
              <a:rPr lang="en-US" sz="2400" dirty="0" err="1">
                <a:cs typeface="Times New Roman" pitchFamily="18" charset="0"/>
              </a:rPr>
              <a:t>Hy</a:t>
            </a:r>
            <a:r>
              <a:rPr lang="vi-VN" sz="2400" dirty="0">
                <a:cs typeface="Times New Roman" pitchFamily="18" charset="0"/>
              </a:rPr>
              <a:t> Lạp cổ.</a:t>
            </a:r>
          </a:p>
          <a:p>
            <a:r>
              <a:rPr lang="en-US" sz="2400" dirty="0"/>
              <a:t>	</a:t>
            </a:r>
            <a:r>
              <a:rPr lang="vi-VN" sz="2400" dirty="0"/>
              <a:t>Đại hội được tổ chức bốn năm một lần, vào tháng </a:t>
            </a:r>
            <a:r>
              <a:rPr lang="en-US" sz="2400" dirty="0" err="1">
                <a:cs typeface="Times New Roman" pitchFamily="18" charset="0"/>
              </a:rPr>
              <a:t>Bảy</a:t>
            </a:r>
            <a:r>
              <a:rPr lang="vi-VN" sz="2400" dirty="0">
                <a:cs typeface="Times New Roman" pitchFamily="18" charset="0"/>
              </a:rPr>
              <a:t>,</a:t>
            </a:r>
            <a:r>
              <a:rPr lang="vi-VN" sz="2400" dirty="0"/>
              <a:t>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a:t>	</a:t>
            </a:r>
            <a:r>
              <a:rPr lang="vi-VN" sz="2400" dirty="0"/>
              <a:t>Từ năm 1894, tục lệ tốt đẹp này được khôi phục và tổ chức trên phạm vi toàn thế giới. </a:t>
            </a:r>
            <a:r>
              <a:rPr lang="en-US" sz="2400" dirty="0" err="1">
                <a:cs typeface="Times New Roman" pitchFamily="18" charset="0"/>
              </a:rPr>
              <a:t>Trong</a:t>
            </a:r>
            <a:r>
              <a:rPr lang="en-US" sz="2400" dirty="0">
                <a:cs typeface="Times New Roman" pitchFamily="18" charset="0"/>
              </a:rPr>
              <a:t> </a:t>
            </a:r>
            <a:r>
              <a:rPr lang="en-US" sz="2400" dirty="0" err="1">
                <a:cs typeface="Times New Roman" pitchFamily="18" charset="0"/>
              </a:rPr>
              <a:t>các</a:t>
            </a:r>
            <a:r>
              <a:rPr lang="en-US" sz="2400" dirty="0">
                <a:cs typeface="Times New Roman" pitchFamily="18" charset="0"/>
              </a:rPr>
              <a:t> </a:t>
            </a:r>
            <a:r>
              <a:rPr lang="en-US" sz="2400" dirty="0" err="1">
                <a:cs typeface="Times New Roman" pitchFamily="18" charset="0"/>
              </a:rPr>
              <a:t>đại</a:t>
            </a:r>
            <a:r>
              <a:rPr lang="en-US" sz="2400" dirty="0">
                <a:cs typeface="Times New Roman" pitchFamily="18" charset="0"/>
              </a:rPr>
              <a:t> </a:t>
            </a:r>
            <a:r>
              <a:rPr lang="en-US" sz="2400" dirty="0" err="1">
                <a:cs typeface="Times New Roman" pitchFamily="18" charset="0"/>
              </a:rPr>
              <a:t>hội</a:t>
            </a:r>
            <a:r>
              <a:rPr lang="en-US" sz="2400" dirty="0">
                <a:cs typeface="Times New Roman" pitchFamily="18" charset="0"/>
              </a:rPr>
              <a:t> </a:t>
            </a:r>
            <a:r>
              <a:rPr lang="en-US" sz="2400" dirty="0" err="1">
                <a:cs typeface="Times New Roman" pitchFamily="18" charset="0"/>
              </a:rPr>
              <a:t>về</a:t>
            </a:r>
            <a:r>
              <a:rPr lang="en-US" sz="2400" dirty="0">
                <a:cs typeface="Times New Roman" pitchFamily="18" charset="0"/>
              </a:rPr>
              <a:t> </a:t>
            </a:r>
            <a:r>
              <a:rPr lang="en-US" sz="2400" dirty="0" err="1">
                <a:cs typeface="Times New Roman" pitchFamily="18" charset="0"/>
              </a:rPr>
              <a:t>sau</a:t>
            </a:r>
            <a:r>
              <a:rPr lang="en-US" sz="2400" dirty="0">
                <a:cs typeface="Times New Roman" pitchFamily="18" charset="0"/>
              </a:rPr>
              <a:t>, </a:t>
            </a:r>
            <a:r>
              <a:rPr lang="en-US" sz="2400" dirty="0" err="1">
                <a:cs typeface="Times New Roman" pitchFamily="18" charset="0"/>
              </a:rPr>
              <a:t>có</a:t>
            </a:r>
            <a:r>
              <a:rPr lang="en-US" sz="2400" dirty="0">
                <a:cs typeface="Times New Roman" pitchFamily="18" charset="0"/>
              </a:rPr>
              <a:t> </a:t>
            </a:r>
            <a:r>
              <a:rPr lang="en-US" sz="2400" dirty="0" err="1">
                <a:cs typeface="Times New Roman" pitchFamily="18" charset="0"/>
              </a:rPr>
              <a:t>thêm</a:t>
            </a:r>
            <a:r>
              <a:rPr lang="en-US" sz="2400" dirty="0">
                <a:cs typeface="Times New Roman" pitchFamily="18" charset="0"/>
              </a:rPr>
              <a:t> </a:t>
            </a:r>
            <a:r>
              <a:rPr lang="en-US" sz="2400" dirty="0" err="1">
                <a:cs typeface="Times New Roman" pitchFamily="18" charset="0"/>
              </a:rPr>
              <a:t>sự</a:t>
            </a:r>
            <a:r>
              <a:rPr lang="en-US" sz="2400" dirty="0">
                <a:cs typeface="Times New Roman" pitchFamily="18" charset="0"/>
              </a:rPr>
              <a:t> </a:t>
            </a:r>
            <a:r>
              <a:rPr lang="en-US" sz="2400" dirty="0" err="1">
                <a:cs typeface="Times New Roman" pitchFamily="18" charset="0"/>
              </a:rPr>
              <a:t>tham</a:t>
            </a:r>
            <a:r>
              <a:rPr lang="en-US" sz="2400" dirty="0">
                <a:cs typeface="Times New Roman" pitchFamily="18" charset="0"/>
              </a:rPr>
              <a:t> </a:t>
            </a:r>
            <a:r>
              <a:rPr lang="en-US" sz="2400" dirty="0" err="1">
                <a:cs typeface="Times New Roman" pitchFamily="18" charset="0"/>
              </a:rPr>
              <a:t>gia</a:t>
            </a:r>
            <a:r>
              <a:rPr lang="en-US" sz="2400" dirty="0">
                <a:cs typeface="Times New Roman" pitchFamily="18" charset="0"/>
              </a:rPr>
              <a:t> </a:t>
            </a:r>
            <a:r>
              <a:rPr lang="en-US" sz="2400" dirty="0" err="1">
                <a:cs typeface="Times New Roman" pitchFamily="18" charset="0"/>
              </a:rPr>
              <a:t>của</a:t>
            </a:r>
            <a:r>
              <a:rPr lang="en-US" sz="2400" dirty="0">
                <a:cs typeface="Times New Roman" pitchFamily="18" charset="0"/>
              </a:rPr>
              <a:t> </a:t>
            </a:r>
            <a:r>
              <a:rPr lang="en-US" sz="2400" dirty="0" err="1">
                <a:cs typeface="Times New Roman" pitchFamily="18" charset="0"/>
              </a:rPr>
              <a:t>các</a:t>
            </a:r>
            <a:r>
              <a:rPr lang="en-US" sz="2400" dirty="0">
                <a:cs typeface="Times New Roman" pitchFamily="18" charset="0"/>
              </a:rPr>
              <a:t> </a:t>
            </a:r>
            <a:r>
              <a:rPr lang="en-US" sz="2400" dirty="0" err="1">
                <a:cs typeface="Times New Roman" pitchFamily="18" charset="0"/>
              </a:rPr>
              <a:t>vận</a:t>
            </a:r>
            <a:r>
              <a:rPr lang="en-US" sz="2400" dirty="0">
                <a:cs typeface="Times New Roman" pitchFamily="18" charset="0"/>
              </a:rPr>
              <a:t> </a:t>
            </a:r>
            <a:r>
              <a:rPr lang="en-US" sz="2400" dirty="0" err="1">
                <a:cs typeface="Times New Roman" pitchFamily="18" charset="0"/>
              </a:rPr>
              <a:t>động</a:t>
            </a:r>
            <a:r>
              <a:rPr lang="en-US" sz="2400" dirty="0">
                <a:cs typeface="Times New Roman" pitchFamily="18" charset="0"/>
              </a:rPr>
              <a:t> </a:t>
            </a:r>
            <a:r>
              <a:rPr lang="en-US" sz="2400" dirty="0" err="1">
                <a:cs typeface="Times New Roman" pitchFamily="18" charset="0"/>
              </a:rPr>
              <a:t>viên</a:t>
            </a:r>
            <a:r>
              <a:rPr lang="en-US" sz="2400" dirty="0">
                <a:cs typeface="Times New Roman" pitchFamily="18" charset="0"/>
              </a:rPr>
              <a:t> </a:t>
            </a:r>
            <a:r>
              <a:rPr lang="en-US" sz="2400" dirty="0" err="1">
                <a:cs typeface="Times New Roman" pitchFamily="18" charset="0"/>
              </a:rPr>
              <a:t>nữ</a:t>
            </a:r>
            <a:r>
              <a:rPr lang="en-US" sz="2400" dirty="0">
                <a:cs typeface="Times New Roman" pitchFamily="18" charset="0"/>
              </a:rPr>
              <a:t>. </a:t>
            </a:r>
            <a:r>
              <a:rPr lang="vi-VN" sz="2400" dirty="0"/>
              <a:t>Ngọn lửa mang từ thành phố Ô-lim-pi-a tới được thắp sáng trong giờ khai mạc, báo hiệu bắt đầu những cuộc đua tài theo tinh thần hoà bình và hữu nghị.</a:t>
            </a: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1024871"/>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175790" y="953638"/>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57199" y="1764404"/>
            <a:ext cx="11296651" cy="2519125"/>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180064" y="1783671"/>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4332453"/>
            <a:ext cx="11476265" cy="188804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3" y="4154741"/>
            <a:ext cx="473145" cy="810861"/>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2" name="TextBox 1"/>
          <p:cNvSpPr txBox="1"/>
          <p:nvPr/>
        </p:nvSpPr>
        <p:spPr>
          <a:xfrm>
            <a:off x="3638349" y="269507"/>
            <a:ext cx="4331369" cy="369332"/>
          </a:xfrm>
          <a:prstGeom prst="rect">
            <a:avLst/>
          </a:prstGeom>
          <a:noFill/>
        </p:spPr>
        <p:txBody>
          <a:bodyPr wrap="square" rtlCol="0">
            <a:spAutoFit/>
          </a:bodyPr>
          <a:lstStyle/>
          <a:p>
            <a:r>
              <a:rPr lang="en-US"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LUYỆN ĐỌC ĐOẠN 1</a:t>
            </a:r>
          </a:p>
        </p:txBody>
      </p:sp>
    </p:spTree>
    <p:extLst>
      <p:ext uri="{BB962C8B-B14F-4D97-AF65-F5344CB8AC3E}">
        <p14:creationId xmlns:p14="http://schemas.microsoft.com/office/powerpoint/2010/main" val="225173507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2726" y="749345"/>
            <a:ext cx="1680072" cy="1409713"/>
          </a:xfrm>
          <a:prstGeom prst="rect">
            <a:avLst/>
          </a:prstGeom>
        </p:spPr>
      </p:pic>
      <p:sp>
        <p:nvSpPr>
          <p:cNvPr id="7" name="Rectangle: Rounded Corners 18">
            <a:extLst>
              <a:ext uri="{FF2B5EF4-FFF2-40B4-BE49-F238E27FC236}">
                <a16:creationId xmlns:a16="http://schemas.microsoft.com/office/drawing/2014/main" id="{8626618C-73F9-409A-9F2C-FE8945724C6C}"/>
              </a:ext>
            </a:extLst>
          </p:cNvPr>
          <p:cNvSpPr/>
          <p:nvPr/>
        </p:nvSpPr>
        <p:spPr>
          <a:xfrm>
            <a:off x="836991" y="749345"/>
            <a:ext cx="5435020"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lang="en-US" sz="4800" b="1" dirty="0" err="1">
                <a:solidFill>
                  <a:prstClr val="white"/>
                </a:solidFill>
                <a:latin typeface="Calibri" panose="020F0502020204030204" pitchFamily="34" charset="0"/>
                <a:cs typeface="Calibri" panose="020F0502020204030204" pitchFamily="34" charset="0"/>
              </a:rPr>
              <a:t>đọc</a:t>
            </a:r>
            <a:r>
              <a:rPr lang="en-US" sz="4800" b="1" dirty="0">
                <a:solidFill>
                  <a:prstClr val="white"/>
                </a:solidFill>
                <a:latin typeface="Calibri" panose="020F0502020204030204" pitchFamily="34" charset="0"/>
                <a:cs typeface="Calibri" panose="020F0502020204030204" pitchFamily="34" charset="0"/>
              </a:rPr>
              <a:t> </a:t>
            </a:r>
            <a:r>
              <a:rPr lang="en-US" sz="4800" b="1" dirty="0" err="1">
                <a:solidFill>
                  <a:prstClr val="white"/>
                </a:solidFill>
                <a:latin typeface="Calibri" panose="020F0502020204030204" pitchFamily="34" charset="0"/>
                <a:cs typeface="Calibri" panose="020F0502020204030204" pitchFamily="34" charset="0"/>
              </a:rPr>
              <a:t>câu</a:t>
            </a:r>
            <a:r>
              <a:rPr lang="en-US" sz="4800" b="1" dirty="0">
                <a:solidFill>
                  <a:prstClr val="white"/>
                </a:solidFill>
                <a:latin typeface="Calibri" panose="020F0502020204030204" pitchFamily="34" charset="0"/>
                <a:cs typeface="Calibri" panose="020F0502020204030204" pitchFamily="34" charset="0"/>
              </a:rPr>
              <a:t> </a:t>
            </a:r>
            <a:r>
              <a:rPr lang="en-US" sz="4800" b="1" dirty="0" err="1">
                <a:solidFill>
                  <a:prstClr val="white"/>
                </a:solidFill>
                <a:latin typeface="Calibri" panose="020F0502020204030204" pitchFamily="34" charset="0"/>
                <a:cs typeface="Calibri" panose="020F0502020204030204" pitchFamily="34" charset="0"/>
              </a:rPr>
              <a:t>dài</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981610" y="2260899"/>
            <a:ext cx="9525036" cy="1354217"/>
          </a:xfrm>
          <a:prstGeom prst="rect">
            <a:avLst/>
          </a:prstGeom>
          <a:noFill/>
        </p:spPr>
        <p:txBody>
          <a:bodyPr wrap="square" rtlCol="0">
            <a:spAutoFit/>
          </a:bodyPr>
          <a:lstStyle/>
          <a:p>
            <a:r>
              <a:rPr lang="vi-VN" sz="3200" b="1" dirty="0">
                <a:solidFill>
                  <a:srgbClr val="0000FF"/>
                </a:solidFill>
              </a:rPr>
              <a:t>Tục lệ tổ chức Đại hội Thể thao Ô-lim-pích đã có từ gần 3</a:t>
            </a:r>
            <a:r>
              <a:rPr lang="en-US" sz="3200" b="1" dirty="0">
                <a:solidFill>
                  <a:srgbClr val="0000FF"/>
                </a:solidFill>
              </a:rPr>
              <a:t> </a:t>
            </a:r>
            <a:r>
              <a:rPr lang="vi-VN" sz="3200" b="1" dirty="0">
                <a:solidFill>
                  <a:srgbClr val="0000FF"/>
                </a:solidFill>
              </a:rPr>
              <a:t>000 năm trước ở nước </a:t>
            </a:r>
            <a:r>
              <a:rPr lang="en-US" sz="3200" b="1" dirty="0" err="1">
                <a:solidFill>
                  <a:srgbClr val="0000FF"/>
                </a:solidFill>
                <a:cs typeface="Times New Roman" pitchFamily="18" charset="0"/>
              </a:rPr>
              <a:t>Hy</a:t>
            </a:r>
            <a:r>
              <a:rPr lang="vi-VN" sz="3200" b="1" dirty="0">
                <a:solidFill>
                  <a:srgbClr val="0000FF"/>
                </a:solidFill>
                <a:cs typeface="Times New Roman" pitchFamily="18" charset="0"/>
              </a:rPr>
              <a:t> Lạp cổ</a:t>
            </a:r>
            <a:r>
              <a:rPr lang="vi-VN" sz="2800" b="1" dirty="0">
                <a:solidFill>
                  <a:srgbClr val="0000FF"/>
                </a:solidFill>
                <a:cs typeface="Times New Roman" pitchFamily="18" charset="0"/>
              </a:rPr>
              <a:t>.</a:t>
            </a:r>
          </a:p>
          <a:p>
            <a:endParaRPr lang="en-US" b="1" dirty="0"/>
          </a:p>
        </p:txBody>
      </p:sp>
      <p:cxnSp>
        <p:nvCxnSpPr>
          <p:cNvPr id="13" name="Straight Connector 12">
            <a:extLst>
              <a:ext uri="{FF2B5EF4-FFF2-40B4-BE49-F238E27FC236}">
                <a16:creationId xmlns:a16="http://schemas.microsoft.com/office/drawing/2014/main" id="{CC0BE7F8-7920-2D64-A088-12A8EC659C60}"/>
              </a:ext>
            </a:extLst>
          </p:cNvPr>
          <p:cNvCxnSpPr>
            <a:cxnSpLocks/>
          </p:cNvCxnSpPr>
          <p:nvPr/>
        </p:nvCxnSpPr>
        <p:spPr>
          <a:xfrm flipH="1">
            <a:off x="9229922" y="2260899"/>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0BE7F8-7920-2D64-A088-12A8EC659C60}"/>
              </a:ext>
            </a:extLst>
          </p:cNvPr>
          <p:cNvCxnSpPr>
            <a:cxnSpLocks/>
          </p:cNvCxnSpPr>
          <p:nvPr/>
        </p:nvCxnSpPr>
        <p:spPr>
          <a:xfrm flipH="1">
            <a:off x="5632023" y="2642433"/>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03DCA31-65E1-BE5B-3AA6-B9D7882F3898}"/>
              </a:ext>
            </a:extLst>
          </p:cNvPr>
          <p:cNvGrpSpPr/>
          <p:nvPr/>
        </p:nvGrpSpPr>
        <p:grpSpPr>
          <a:xfrm>
            <a:off x="9370164" y="2820174"/>
            <a:ext cx="214596" cy="591147"/>
            <a:chOff x="5362265" y="2534436"/>
            <a:chExt cx="259662" cy="591146"/>
          </a:xfrm>
        </p:grpSpPr>
        <p:cxnSp>
          <p:nvCxnSpPr>
            <p:cNvPr id="16" name="Straight Connector 15">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6862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470547" y="1581160"/>
            <a:ext cx="9250907" cy="4437503"/>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1656908" y="3077803"/>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1"/>
          </p:nvPr>
        </p:nvSpPr>
        <p:spPr>
          <a:xfrm>
            <a:off x="1575224" y="3401759"/>
            <a:ext cx="2437341" cy="1038991"/>
          </a:xfrm>
        </p:spPr>
        <p:txBody>
          <a:bodyPr>
            <a:noAutofit/>
          </a:bodyPr>
          <a:lstStyle/>
          <a:p>
            <a:pPr marL="0" indent="0" algn="ctr">
              <a:buNone/>
            </a:pPr>
            <a:r>
              <a:rPr lang="en-US" sz="3200" b="1" dirty="0">
                <a:latin typeface="Cambria" panose="02040503050406030204" pitchFamily="18" charset="0"/>
                <a:ea typeface="Arial-Rounded" panose="020B0500000000000000" pitchFamily="34" charset="0"/>
                <a:cs typeface="Arial-Rounded" panose="020B0500000000000000" pitchFamily="34" charset="0"/>
              </a:rPr>
              <a:t>Ô-</a:t>
            </a:r>
            <a:r>
              <a:rPr lang="en-US" sz="3200" b="1" dirty="0" err="1">
                <a:latin typeface="Cambria" panose="02040503050406030204" pitchFamily="18" charset="0"/>
                <a:ea typeface="Arial-Rounded" panose="020B0500000000000000" pitchFamily="34" charset="0"/>
                <a:cs typeface="Arial-Rounded" panose="020B0500000000000000" pitchFamily="34" charset="0"/>
              </a:rPr>
              <a:t>lim</a:t>
            </a:r>
            <a:r>
              <a:rPr lang="en-US" sz="3200" b="1" dirty="0">
                <a:latin typeface="Cambria" panose="02040503050406030204" pitchFamily="18" charset="0"/>
                <a:ea typeface="Arial-Rounded" panose="020B0500000000000000" pitchFamily="34" charset="0"/>
                <a:cs typeface="Arial-Rounded" panose="020B0500000000000000" pitchFamily="34" charset="0"/>
              </a:rPr>
              <a:t>-</a:t>
            </a:r>
            <a:r>
              <a:rPr lang="en-US" sz="3200" b="1" dirty="0" err="1">
                <a:latin typeface="Cambria" panose="02040503050406030204" pitchFamily="18" charset="0"/>
                <a:ea typeface="Arial-Rounded" panose="020B0500000000000000" pitchFamily="34" charset="0"/>
                <a:cs typeface="Arial-Rounded" panose="020B0500000000000000" pitchFamily="34" charset="0"/>
              </a:rPr>
              <a:t>pich</a:t>
            </a:r>
            <a:endParaRPr lang="en-US" sz="3200" b="1" dirty="0">
              <a:latin typeface="Cambria" panose="02040503050406030204" pitchFamily="18" charset="0"/>
              <a:ea typeface="Arial-Rounded" panose="020B0500000000000000" pitchFamily="34" charset="0"/>
              <a:cs typeface="Arial-Rounded" panose="020B0500000000000000" pitchFamily="34" charset="0"/>
            </a:endParaRPr>
          </a:p>
          <a:p>
            <a:pPr marL="0" indent="0" algn="ctr">
              <a:buNone/>
            </a:pPr>
            <a:r>
              <a:rPr lang="en-US" b="1" i="1" dirty="0">
                <a:latin typeface="Cambria" panose="02040503050406030204" pitchFamily="18" charset="0"/>
                <a:ea typeface="Arial-Rounded" panose="020B0500000000000000" pitchFamily="34" charset="0"/>
                <a:cs typeface="Arial-Rounded" panose="020B0500000000000000" pitchFamily="34" charset="0"/>
              </a:rPr>
              <a:t>( </a:t>
            </a:r>
            <a:r>
              <a:rPr lang="en-US" b="1" i="1" dirty="0" err="1">
                <a:latin typeface="Cambria" panose="02040503050406030204" pitchFamily="18" charset="0"/>
                <a:ea typeface="Arial-Rounded" panose="020B0500000000000000" pitchFamily="34" charset="0"/>
                <a:cs typeface="Arial-Rounded" panose="020B0500000000000000" pitchFamily="34" charset="0"/>
              </a:rPr>
              <a:t>Thế</a:t>
            </a:r>
            <a:r>
              <a:rPr lang="en-US" b="1" i="1" dirty="0">
                <a:latin typeface="Cambria" panose="02040503050406030204" pitchFamily="18" charset="0"/>
                <a:ea typeface="Arial-Rounded" panose="020B0500000000000000" pitchFamily="34" charset="0"/>
                <a:cs typeface="Arial-Rounded" panose="020B0500000000000000" pitchFamily="34" charset="0"/>
              </a:rPr>
              <a:t> </a:t>
            </a:r>
            <a:r>
              <a:rPr lang="en-US" b="1" i="1" dirty="0" err="1">
                <a:latin typeface="Cambria" panose="02040503050406030204" pitchFamily="18" charset="0"/>
                <a:ea typeface="Arial-Rounded" panose="020B0500000000000000" pitchFamily="34" charset="0"/>
                <a:cs typeface="Arial-Rounded" panose="020B0500000000000000" pitchFamily="34" charset="0"/>
              </a:rPr>
              <a:t>vận</a:t>
            </a:r>
            <a:r>
              <a:rPr lang="en-US" b="1" i="1" dirty="0">
                <a:latin typeface="Cambria" panose="02040503050406030204" pitchFamily="18" charset="0"/>
                <a:ea typeface="Arial-Rounded" panose="020B0500000000000000" pitchFamily="34" charset="0"/>
                <a:cs typeface="Arial-Rounded" panose="020B0500000000000000" pitchFamily="34" charset="0"/>
              </a:rPr>
              <a:t> </a:t>
            </a:r>
            <a:r>
              <a:rPr lang="en-US" b="1" i="1" dirty="0" err="1">
                <a:latin typeface="Cambria" panose="02040503050406030204" pitchFamily="18" charset="0"/>
                <a:ea typeface="Arial-Rounded" panose="020B0500000000000000" pitchFamily="34" charset="0"/>
                <a:cs typeface="Arial-Rounded" panose="020B0500000000000000" pitchFamily="34" charset="0"/>
              </a:rPr>
              <a:t>hội</a:t>
            </a:r>
            <a:r>
              <a:rPr lang="en-US" b="1" i="1" dirty="0">
                <a:latin typeface="Cambria" panose="02040503050406030204" pitchFamily="18" charset="0"/>
                <a:ea typeface="Arial-Rounded" panose="020B0500000000000000" pitchFamily="34" charset="0"/>
                <a:cs typeface="Arial-Rounded" panose="020B0500000000000000" pitchFamily="34" charset="0"/>
              </a:rPr>
              <a:t>)</a:t>
            </a:r>
          </a:p>
        </p:txBody>
      </p:sp>
      <p:sp>
        <p:nvSpPr>
          <p:cNvPr id="14" name="TextBox 13">
            <a:extLst>
              <a:ext uri="{FF2B5EF4-FFF2-40B4-BE49-F238E27FC236}">
                <a16:creationId xmlns:a16="http://schemas.microsoft.com/office/drawing/2014/main" id="{885E855B-D6BA-4ED1-8038-6386C07F42C8}"/>
              </a:ext>
            </a:extLst>
          </p:cNvPr>
          <p:cNvSpPr txBox="1"/>
          <p:nvPr/>
        </p:nvSpPr>
        <p:spPr>
          <a:xfrm>
            <a:off x="3990675" y="3088103"/>
            <a:ext cx="675369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Đại</a:t>
            </a: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hội</a:t>
            </a: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thể</a:t>
            </a: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thao</a:t>
            </a: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quốc</a:t>
            </a: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tế</a:t>
            </a: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thường</a:t>
            </a: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được</a:t>
            </a: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tổ</a:t>
            </a: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chức</a:t>
            </a: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 4 </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năm</a:t>
            </a: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một</a:t>
            </a: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lần</a:t>
            </a: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
        <p:nvSpPr>
          <p:cNvPr id="13" name="TextBox 12">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spTree>
    <p:extLst>
      <p:ext uri="{BB962C8B-B14F-4D97-AF65-F5344CB8AC3E}">
        <p14:creationId xmlns:p14="http://schemas.microsoft.com/office/powerpoint/2010/main" val="2053971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320893"/>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976990"/>
            <a:ext cx="1129665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等线"/>
                <a:ea typeface="+mn-ea"/>
                <a:cs typeface="+mn-cs"/>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Đại hội được tổ chức bốn năm một lần, vào tháng </a:t>
            </a:r>
            <a:r>
              <a:rPr kumimoji="0" lang="en-US" sz="2400" b="0" i="0" u="none" strike="noStrike" kern="1200" cap="none" spc="0" normalizeH="0" baseline="0" noProof="0" dirty="0" err="1">
                <a:ln>
                  <a:noFill/>
                </a:ln>
                <a:solidFill>
                  <a:prstClr val="black"/>
                </a:solidFill>
                <a:effectLst/>
                <a:uLnTx/>
                <a:uFillTx/>
                <a:latin typeface="等线"/>
                <a:ea typeface="+mn-ea"/>
                <a:cs typeface="Times New Roman" pitchFamily="18" charset="0"/>
              </a:rPr>
              <a:t>Bảy</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itchFamily="18" charset="0"/>
              </a:rPr>
              <a:t>,</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等线"/>
                <a:ea typeface="+mn-ea"/>
                <a:cs typeface="+mn-cs"/>
              </a:rPr>
              <a:t>	</a:t>
            </a: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3FD0B3BE-7D44-4051-9E07-409B5E30635C}"/>
              </a:ext>
            </a:extLst>
          </p:cNvPr>
          <p:cNvSpPr/>
          <p:nvPr/>
        </p:nvSpPr>
        <p:spPr>
          <a:xfrm>
            <a:off x="175790" y="953638"/>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Coiny" panose="02000903060500060000" pitchFamily="2" charset="0"/>
                <a:cs typeface="Calibri" panose="020F0502020204030204" pitchFamily="34" charset="0"/>
                <a:sym typeface="Arial"/>
              </a:rPr>
              <a:t>2</a:t>
            </a:r>
            <a:endPar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endParaRPr>
          </a:p>
        </p:txBody>
      </p:sp>
      <p:sp>
        <p:nvSpPr>
          <p:cNvPr id="8" name="Rounded Rectangle 21">
            <a:extLst>
              <a:ext uri="{FF2B5EF4-FFF2-40B4-BE49-F238E27FC236}">
                <a16:creationId xmlns:a16="http://schemas.microsoft.com/office/drawing/2014/main" id="{B9EBAC2B-C749-44C1-847B-A683D1B3EB68}"/>
              </a:ext>
            </a:extLst>
          </p:cNvPr>
          <p:cNvSpPr/>
          <p:nvPr/>
        </p:nvSpPr>
        <p:spPr>
          <a:xfrm>
            <a:off x="457199" y="1026976"/>
            <a:ext cx="11296651" cy="2519125"/>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sp>
        <p:nvSpPr>
          <p:cNvPr id="2" name="TextBox 1"/>
          <p:cNvSpPr txBox="1"/>
          <p:nvPr/>
        </p:nvSpPr>
        <p:spPr>
          <a:xfrm>
            <a:off x="3638349" y="269507"/>
            <a:ext cx="43313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 ĐỌC ĐOẠN 1</a:t>
            </a:r>
          </a:p>
        </p:txBody>
      </p:sp>
    </p:spTree>
    <p:extLst>
      <p:ext uri="{BB962C8B-B14F-4D97-AF65-F5344CB8AC3E}">
        <p14:creationId xmlns:p14="http://schemas.microsoft.com/office/powerpoint/2010/main" val="360997232"/>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2726" y="749345"/>
            <a:ext cx="1680072" cy="1409713"/>
          </a:xfrm>
          <a:prstGeom prst="rect">
            <a:avLst/>
          </a:prstGeom>
        </p:spPr>
      </p:pic>
      <p:sp>
        <p:nvSpPr>
          <p:cNvPr id="7" name="Rectangle: Rounded Corners 18">
            <a:extLst>
              <a:ext uri="{FF2B5EF4-FFF2-40B4-BE49-F238E27FC236}">
                <a16:creationId xmlns:a16="http://schemas.microsoft.com/office/drawing/2014/main" id="{8626618C-73F9-409A-9F2C-FE8945724C6C}"/>
              </a:ext>
            </a:extLst>
          </p:cNvPr>
          <p:cNvSpPr/>
          <p:nvPr/>
        </p:nvSpPr>
        <p:spPr>
          <a:xfrm>
            <a:off x="836991" y="749345"/>
            <a:ext cx="5435020"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dài</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p:cNvSpPr txBox="1"/>
          <p:nvPr/>
        </p:nvSpPr>
        <p:spPr>
          <a:xfrm>
            <a:off x="981610" y="2731616"/>
            <a:ext cx="942452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Những người đoạt giải được tấu nhạc chúc mừng và được đặt một vòng nguyệt quế lên đầu tượng trưng cho vinh quang, chiến thắng.</a:t>
            </a:r>
            <a:endParaRPr kumimoji="0" lang="en-US" sz="3200" b="0" i="0" u="none" strike="noStrike" kern="1200" cap="none" spc="0" normalizeH="0" baseline="0" noProof="0" dirty="0">
              <a:ln>
                <a:noFill/>
              </a:ln>
              <a:solidFill>
                <a:prstClr val="black"/>
              </a:solidFill>
              <a:effectLst/>
              <a:uLnTx/>
              <a:uFillTx/>
              <a:latin typeface="等线"/>
              <a:ea typeface="+mn-ea"/>
              <a:cs typeface="+mn-cs"/>
            </a:endParaRPr>
          </a:p>
        </p:txBody>
      </p:sp>
      <p:cxnSp>
        <p:nvCxnSpPr>
          <p:cNvPr id="24" name="Straight Connector 23">
            <a:extLst>
              <a:ext uri="{FF2B5EF4-FFF2-40B4-BE49-F238E27FC236}">
                <a16:creationId xmlns:a16="http://schemas.microsoft.com/office/drawing/2014/main" id="{CC0BE7F8-7920-2D64-A088-12A8EC659C60}"/>
              </a:ext>
            </a:extLst>
          </p:cNvPr>
          <p:cNvCxnSpPr>
            <a:cxnSpLocks/>
          </p:cNvCxnSpPr>
          <p:nvPr/>
        </p:nvCxnSpPr>
        <p:spPr>
          <a:xfrm flipH="1">
            <a:off x="10116418" y="2731616"/>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C0BE7F8-7920-2D64-A088-12A8EC659C60}"/>
              </a:ext>
            </a:extLst>
          </p:cNvPr>
          <p:cNvCxnSpPr>
            <a:cxnSpLocks/>
          </p:cNvCxnSpPr>
          <p:nvPr/>
        </p:nvCxnSpPr>
        <p:spPr>
          <a:xfrm flipH="1">
            <a:off x="8658959" y="3166327"/>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5075625" y="3614300"/>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A03DCA31-65E1-BE5B-3AA6-B9D7882F3898}"/>
              </a:ext>
            </a:extLst>
          </p:cNvPr>
          <p:cNvGrpSpPr/>
          <p:nvPr/>
        </p:nvGrpSpPr>
        <p:grpSpPr>
          <a:xfrm>
            <a:off x="7436186" y="3657033"/>
            <a:ext cx="214596" cy="591147"/>
            <a:chOff x="5362265" y="2534436"/>
            <a:chExt cx="259662" cy="591146"/>
          </a:xfrm>
        </p:grpSpPr>
        <p:cxnSp>
          <p:nvCxnSpPr>
            <p:cNvPr id="31" name="Straight Connector 30">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9874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481192" y="1581162"/>
            <a:ext cx="9250907" cy="5005686"/>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2030506" y="2071020"/>
            <a:ext cx="4297207" cy="1223509"/>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4294967295"/>
          </p:nvPr>
        </p:nvSpPr>
        <p:spPr>
          <a:xfrm>
            <a:off x="1936375" y="2353989"/>
            <a:ext cx="4733365" cy="1038225"/>
          </a:xfrm>
          <a:prstGeom prst="rect">
            <a:avLst/>
          </a:prstGeom>
        </p:spPr>
        <p:txBody>
          <a:bodyPr>
            <a:noAutofit/>
          </a:bodyPr>
          <a:lstStyle/>
          <a:p>
            <a:pPr marL="0" indent="0" algn="ctr">
              <a:buNone/>
            </a:pPr>
            <a:r>
              <a:rPr lang="en-US" sz="4000" b="1" dirty="0" err="1">
                <a:latin typeface="Cambria" panose="02040503050406030204" pitchFamily="18" charset="0"/>
                <a:ea typeface="Arial-Rounded" panose="020B0500000000000000" pitchFamily="34" charset="0"/>
                <a:cs typeface="Arial-Rounded" panose="020B0500000000000000" pitchFamily="34" charset="0"/>
              </a:rPr>
              <a:t>vòng</a:t>
            </a:r>
            <a:r>
              <a:rPr lang="en-US" sz="4000" b="1" dirty="0">
                <a:latin typeface="Cambria" panose="02040503050406030204" pitchFamily="18" charset="0"/>
                <a:ea typeface="Arial-Rounded" panose="020B0500000000000000" pitchFamily="34" charset="0"/>
                <a:cs typeface="Arial-Rounded" panose="020B0500000000000000" pitchFamily="34" charset="0"/>
              </a:rPr>
              <a:t> </a:t>
            </a:r>
            <a:r>
              <a:rPr lang="en-US" sz="4000" b="1" dirty="0" err="1">
                <a:latin typeface="Cambria" panose="02040503050406030204" pitchFamily="18" charset="0"/>
                <a:ea typeface="Arial-Rounded" panose="020B0500000000000000" pitchFamily="34" charset="0"/>
                <a:cs typeface="Arial-Rounded" panose="020B0500000000000000" pitchFamily="34" charset="0"/>
              </a:rPr>
              <a:t>nguyệt</a:t>
            </a:r>
            <a:r>
              <a:rPr lang="en-US" sz="4000" b="1" dirty="0">
                <a:latin typeface="Cambria" panose="02040503050406030204" pitchFamily="18" charset="0"/>
                <a:ea typeface="Arial-Rounded" panose="020B0500000000000000" pitchFamily="34" charset="0"/>
                <a:cs typeface="Arial-Rounded" panose="020B0500000000000000" pitchFamily="34" charset="0"/>
              </a:rPr>
              <a:t> </a:t>
            </a:r>
            <a:r>
              <a:rPr lang="en-US" sz="4000" b="1" dirty="0" err="1">
                <a:latin typeface="Cambria" panose="02040503050406030204" pitchFamily="18" charset="0"/>
                <a:ea typeface="Arial-Rounded" panose="020B0500000000000000" pitchFamily="34" charset="0"/>
                <a:cs typeface="Arial-Rounded" panose="020B0500000000000000" pitchFamily="34" charset="0"/>
              </a:rPr>
              <a:t>quế</a:t>
            </a:r>
            <a:endParaRPr lang="en-US" sz="8800" b="1" dirty="0">
              <a:latin typeface="Cambria" panose="02040503050406030204" pitchFamily="18"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3229611" y="3733653"/>
            <a:ext cx="608851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Vòng</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được</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kết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bằng</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lá</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cây</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nguyệt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quế</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dùng</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để</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tặng</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người</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chiến</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thắng</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
        <p:nvSpPr>
          <p:cNvPr id="12" name="TextBox 11">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spTree>
    <p:extLst>
      <p:ext uri="{BB962C8B-B14F-4D97-AF65-F5344CB8AC3E}">
        <p14:creationId xmlns:p14="http://schemas.microsoft.com/office/powerpoint/2010/main" val="931904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4">
            <a:extLst>
              <a:ext uri="{FF2B5EF4-FFF2-40B4-BE49-F238E27FC236}">
                <a16:creationId xmlns:a16="http://schemas.microsoft.com/office/drawing/2014/main" id="{D69DEC11-96F6-44F8-A223-963DA479467A}"/>
              </a:ext>
            </a:extLst>
          </p:cNvPr>
          <p:cNvSpPr/>
          <p:nvPr/>
        </p:nvSpPr>
        <p:spPr>
          <a:xfrm>
            <a:off x="1653009" y="4087361"/>
            <a:ext cx="2333767" cy="626734"/>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198802" y="1459049"/>
            <a:ext cx="9865190" cy="4437503"/>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1904833" y="2183701"/>
            <a:ext cx="2333767" cy="626734"/>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1"/>
          </p:nvPr>
        </p:nvSpPr>
        <p:spPr>
          <a:xfrm>
            <a:off x="1835722" y="2162085"/>
            <a:ext cx="2437341" cy="527327"/>
          </a:xfrm>
        </p:spPr>
        <p:txBody>
          <a:bodyPr>
            <a:noAutofit/>
          </a:bodyPr>
          <a:lstStyle/>
          <a:p>
            <a:pPr marL="0" indent="0" algn="ctr">
              <a:buNone/>
            </a:pPr>
            <a:r>
              <a:rPr lang="en-US" sz="3200" b="1" dirty="0" err="1">
                <a:latin typeface="Cambria" panose="02040503050406030204" pitchFamily="18" charset="0"/>
                <a:ea typeface="Arial-Rounded" panose="020B0500000000000000" pitchFamily="34" charset="0"/>
                <a:cs typeface="Arial-Rounded" panose="020B0500000000000000" pitchFamily="34" charset="0"/>
              </a:rPr>
              <a:t>xung</a:t>
            </a:r>
            <a:r>
              <a:rPr lang="en-US" sz="3200" b="1" dirty="0">
                <a:latin typeface="Cambria" panose="02040503050406030204" pitchFamily="18" charset="0"/>
                <a:ea typeface="Arial-Rounded" panose="020B0500000000000000" pitchFamily="34" charset="0"/>
                <a:cs typeface="Arial-Rounded" panose="020B0500000000000000" pitchFamily="34" charset="0"/>
              </a:rPr>
              <a:t> </a:t>
            </a:r>
            <a:r>
              <a:rPr lang="en-US" sz="3200" b="1" dirty="0" err="1">
                <a:latin typeface="Cambria" panose="02040503050406030204" pitchFamily="18" charset="0"/>
                <a:ea typeface="Arial-Rounded" panose="020B0500000000000000" pitchFamily="34" charset="0"/>
                <a:cs typeface="Arial-Rounded" panose="020B0500000000000000" pitchFamily="34" charset="0"/>
              </a:rPr>
              <a:t>đột</a:t>
            </a:r>
            <a:endParaRPr lang="en-US" sz="3200" b="1" dirty="0">
              <a:latin typeface="Cambria" panose="02040503050406030204" pitchFamily="18"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4345081" y="2183701"/>
            <a:ext cx="3523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chiến</a:t>
            </a:r>
            <a:r>
              <a:rPr lang="en-US" sz="3200" b="1" dirty="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tranh</a:t>
            </a:r>
            <a:endPar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sp>
        <p:nvSpPr>
          <p:cNvPr id="12" name="Rectangle: Rounded Corners 14">
            <a:extLst>
              <a:ext uri="{FF2B5EF4-FFF2-40B4-BE49-F238E27FC236}">
                <a16:creationId xmlns:a16="http://schemas.microsoft.com/office/drawing/2014/main" id="{D69DEC11-96F6-44F8-A223-963DA479467A}"/>
              </a:ext>
            </a:extLst>
          </p:cNvPr>
          <p:cNvSpPr/>
          <p:nvPr/>
        </p:nvSpPr>
        <p:spPr>
          <a:xfrm>
            <a:off x="1904832" y="3070807"/>
            <a:ext cx="2333767" cy="626734"/>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B44C38DB-2473-4431-AB4D-867A363278ED}"/>
              </a:ext>
            </a:extLst>
          </p:cNvPr>
          <p:cNvSpPr txBox="1">
            <a:spLocks/>
          </p:cNvSpPr>
          <p:nvPr/>
        </p:nvSpPr>
        <p:spPr>
          <a:xfrm>
            <a:off x="1853046" y="3070807"/>
            <a:ext cx="2437341" cy="5273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err="1">
                <a:latin typeface="Cambria" panose="02040503050406030204" pitchFamily="18" charset="0"/>
                <a:ea typeface="Arial-Rounded" panose="020B0500000000000000" pitchFamily="34" charset="0"/>
                <a:cs typeface="Arial-Rounded" panose="020B0500000000000000" pitchFamily="34" charset="0"/>
              </a:rPr>
              <a:t>khôi</a:t>
            </a:r>
            <a:r>
              <a:rPr lang="en-US" sz="3200" b="1" dirty="0">
                <a:latin typeface="Cambria" panose="02040503050406030204" pitchFamily="18" charset="0"/>
                <a:ea typeface="Arial-Rounded" panose="020B0500000000000000" pitchFamily="34" charset="0"/>
                <a:cs typeface="Arial-Rounded" panose="020B0500000000000000" pitchFamily="34" charset="0"/>
              </a:rPr>
              <a:t> </a:t>
            </a:r>
            <a:r>
              <a:rPr lang="en-US" sz="3200" b="1" dirty="0" err="1">
                <a:latin typeface="Cambria" panose="02040503050406030204" pitchFamily="18" charset="0"/>
                <a:ea typeface="Arial-Rounded" panose="020B0500000000000000" pitchFamily="34" charset="0"/>
                <a:cs typeface="Arial-Rounded" panose="020B0500000000000000" pitchFamily="34" charset="0"/>
              </a:rPr>
              <a:t>phục</a:t>
            </a:r>
            <a:endParaRPr lang="en-US" sz="3200" b="1" dirty="0">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Rounded Corners 14">
            <a:extLst>
              <a:ext uri="{FF2B5EF4-FFF2-40B4-BE49-F238E27FC236}">
                <a16:creationId xmlns:a16="http://schemas.microsoft.com/office/drawing/2014/main" id="{D69DEC11-96F6-44F8-A223-963DA479467A}"/>
              </a:ext>
            </a:extLst>
          </p:cNvPr>
          <p:cNvSpPr/>
          <p:nvPr/>
        </p:nvSpPr>
        <p:spPr>
          <a:xfrm>
            <a:off x="1904833" y="4087361"/>
            <a:ext cx="2333767" cy="626734"/>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2" name="Content Placeholder 2">
            <a:extLst>
              <a:ext uri="{FF2B5EF4-FFF2-40B4-BE49-F238E27FC236}">
                <a16:creationId xmlns:a16="http://schemas.microsoft.com/office/drawing/2014/main" id="{B44C38DB-2473-4431-AB4D-867A363278ED}"/>
              </a:ext>
            </a:extLst>
          </p:cNvPr>
          <p:cNvSpPr txBox="1">
            <a:spLocks/>
          </p:cNvSpPr>
          <p:nvPr/>
        </p:nvSpPr>
        <p:spPr>
          <a:xfrm>
            <a:off x="1853047" y="4087361"/>
            <a:ext cx="2437341" cy="5273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err="1">
                <a:latin typeface="Cambria" panose="02040503050406030204" pitchFamily="18" charset="0"/>
                <a:ea typeface="Arial-Rounded" panose="020B0500000000000000" pitchFamily="34" charset="0"/>
                <a:cs typeface="Arial-Rounded" panose="020B0500000000000000" pitchFamily="34" charset="0"/>
              </a:rPr>
              <a:t>hữu</a:t>
            </a:r>
            <a:r>
              <a:rPr lang="en-US" sz="3200" b="1" dirty="0">
                <a:latin typeface="Cambria" panose="02040503050406030204" pitchFamily="18" charset="0"/>
                <a:ea typeface="Arial-Rounded" panose="020B0500000000000000" pitchFamily="34" charset="0"/>
                <a:cs typeface="Arial-Rounded" panose="020B0500000000000000" pitchFamily="34" charset="0"/>
              </a:rPr>
              <a:t> </a:t>
            </a:r>
            <a:r>
              <a:rPr lang="en-US" sz="3200" b="1" dirty="0" err="1">
                <a:latin typeface="Cambria" panose="02040503050406030204" pitchFamily="18" charset="0"/>
                <a:ea typeface="Arial-Rounded" panose="020B0500000000000000" pitchFamily="34" charset="0"/>
                <a:cs typeface="Arial-Rounded" panose="020B0500000000000000" pitchFamily="34" charset="0"/>
              </a:rPr>
              <a:t>nghị</a:t>
            </a:r>
            <a:endParaRPr lang="en-US" sz="3200" b="1" dirty="0">
              <a:latin typeface="Cambria" panose="02040503050406030204" pitchFamily="18"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885E855B-D6BA-4ED1-8038-6386C07F42C8}"/>
              </a:ext>
            </a:extLst>
          </p:cNvPr>
          <p:cNvSpPr txBox="1"/>
          <p:nvPr/>
        </p:nvSpPr>
        <p:spPr>
          <a:xfrm>
            <a:off x="4452657" y="3013359"/>
            <a:ext cx="3523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l</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ặp</a:t>
            </a: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lại</a:t>
            </a:r>
            <a:endPar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885E855B-D6BA-4ED1-8038-6386C07F42C8}"/>
              </a:ext>
            </a:extLst>
          </p:cNvPr>
          <p:cNvSpPr txBox="1"/>
          <p:nvPr/>
        </p:nvSpPr>
        <p:spPr>
          <a:xfrm>
            <a:off x="3986776" y="4076079"/>
            <a:ext cx="69322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quan</a:t>
            </a: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hệ</a:t>
            </a: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thân</a:t>
            </a: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thiết</a:t>
            </a: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giữa</a:t>
            </a: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các</a:t>
            </a:r>
            <a:r>
              <a:rPr lang="en-US" sz="3200" b="1" noProof="0" dirty="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nước</a:t>
            </a:r>
            <a:endPar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5" name="Picture 24"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3">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26" name="Picture 25"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3">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Tree>
    <p:extLst>
      <p:ext uri="{BB962C8B-B14F-4D97-AF65-F5344CB8AC3E}">
        <p14:creationId xmlns:p14="http://schemas.microsoft.com/office/powerpoint/2010/main" val="823956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5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P spid="12" grpId="0" animBg="1"/>
      <p:bldP spid="17" grpId="0" build="p"/>
      <p:bldP spid="21" grpId="0" animBg="1"/>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nhóm</a:t>
            </a:r>
            <a:endParaRPr lang="zh-CN" alt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382082"/>
            <a:ext cx="5599812" cy="1615827"/>
          </a:xfrm>
          <a:prstGeom prst="rect">
            <a:avLst/>
          </a:prstGeom>
        </p:spPr>
        <p:txBody>
          <a:bodyPr wrap="square">
            <a:spAutoFit/>
          </a:bodyPr>
          <a:lstStyle/>
          <a:p>
            <a:pPr algn="ctr"/>
            <a:r>
              <a:rPr lang="en-US" altLang="zh-CN" sz="3300" b="1"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Yêu</a:t>
            </a:r>
            <a:r>
              <a:rPr lang="zh-CN" altLang="en-US" sz="3300" b="1"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b="1"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cầu</a:t>
            </a:r>
            <a:endParaRPr lang="zh-CN" altLang="en-US" sz="3300" b="1"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a:buSzPts val="2800"/>
            </a:pPr>
            <a:r>
              <a:rPr lang="en-US" altLang="zh-CN"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Phân</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công</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đọc</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theo</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đoạn</a:t>
            </a:r>
            <a:endPar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a:buSzPts val="2800"/>
            </a:pPr>
            <a:r>
              <a:rPr lang="en-US" altLang="zh-CN"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Tất</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cả</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thành</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viên</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đều</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Ngọn lửa Ô-lim-pích</a:t>
            </a:r>
            <a:endParaRPr lang="vi-VN" dirty="0"/>
          </a:p>
          <a:p>
            <a:r>
              <a:rPr lang="vi-VN" dirty="0"/>
              <a:t>Tục lệ tổ chức Đại hội Thể thao Ô-lim-pích đã có từ gần 3000 năm trước ở nước Hi Lạp cổ.</a:t>
            </a:r>
          </a:p>
          <a:p>
            <a:r>
              <a:rPr lang="vi-VN" dirty="0"/>
              <a:t>Đại hội được tổ chức bốn năm một lần, vào tháng 7,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vi-VN" dirty="0"/>
              <a:t>Từ năm 1894, tục lệ tốt đẹp này được khôi phục và tổ chức trên phạm vi toàn thế giới. Ngọn lửa mang từ thành phố Ô-lim-pi-a tới được thắp sáng trong giờ khai mạc, báo hiệu bắt đầu những cuộc đua tài theo tinh thần hoà bình và hữu nghị.</a:t>
            </a: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23885" y="500244"/>
            <a:ext cx="11296650" cy="6370975"/>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NGỌN LỬA Ô-LIM-PICH</a:t>
            </a:r>
          </a:p>
          <a:p>
            <a:r>
              <a:rPr lang="en-US" sz="2400" dirty="0">
                <a:latin typeface="Arial" pitchFamily="34" charset="0"/>
                <a:cs typeface="Arial" pitchFamily="34" charset="0"/>
              </a:rPr>
              <a:t>	</a:t>
            </a:r>
            <a:r>
              <a:rPr lang="vi-VN" sz="2400" dirty="0">
                <a:latin typeface="Arial" pitchFamily="34" charset="0"/>
                <a:cs typeface="Arial" pitchFamily="34" charset="0"/>
              </a:rPr>
              <a:t>Tục lệ tổ chức Đại hội Thể thao Ô-lim-pích đã có từ gần 3</a:t>
            </a:r>
            <a:r>
              <a:rPr lang="en-US" sz="2400" dirty="0">
                <a:latin typeface="Arial" pitchFamily="34" charset="0"/>
                <a:cs typeface="Arial" pitchFamily="34" charset="0"/>
              </a:rPr>
              <a:t> </a:t>
            </a:r>
            <a:r>
              <a:rPr lang="vi-VN" sz="2400" dirty="0">
                <a:latin typeface="Arial" pitchFamily="34" charset="0"/>
                <a:cs typeface="Arial" pitchFamily="34" charset="0"/>
              </a:rPr>
              <a:t>000 năm trước ở nước </a:t>
            </a:r>
            <a:r>
              <a:rPr lang="en-US" sz="2400" dirty="0" err="1">
                <a:latin typeface="Arial" pitchFamily="34" charset="0"/>
                <a:cs typeface="Arial" pitchFamily="34" charset="0"/>
              </a:rPr>
              <a:t>Hy</a:t>
            </a:r>
            <a:r>
              <a:rPr lang="vi-VN" sz="2400" dirty="0">
                <a:latin typeface="Arial" pitchFamily="34" charset="0"/>
                <a:cs typeface="Arial" pitchFamily="34" charset="0"/>
              </a:rPr>
              <a:t> Lạp cổ.</a:t>
            </a:r>
          </a:p>
          <a:p>
            <a:r>
              <a:rPr lang="en-US" sz="2400" dirty="0">
                <a:latin typeface="Arial" pitchFamily="34" charset="0"/>
                <a:cs typeface="Arial" pitchFamily="34" charset="0"/>
              </a:rPr>
              <a:t>	</a:t>
            </a:r>
            <a:r>
              <a:rPr lang="vi-VN" sz="2400" dirty="0">
                <a:latin typeface="Arial" pitchFamily="34" charset="0"/>
                <a:cs typeface="Arial" pitchFamily="34" charset="0"/>
              </a:rPr>
              <a:t>Đại hội được tổ chức bốn năm một lần, vào tháng </a:t>
            </a:r>
            <a:r>
              <a:rPr lang="en-US" sz="2400" dirty="0" err="1">
                <a:latin typeface="Arial" pitchFamily="34" charset="0"/>
                <a:cs typeface="Arial" pitchFamily="34" charset="0"/>
              </a:rPr>
              <a:t>Bảy</a:t>
            </a:r>
            <a:r>
              <a:rPr lang="vi-VN" sz="2400" dirty="0">
                <a:latin typeface="Arial" pitchFamily="34" charset="0"/>
                <a:cs typeface="Arial" pitchFamily="34" charset="0"/>
              </a:rPr>
              <a:t>,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a:latin typeface="Arial" pitchFamily="34" charset="0"/>
                <a:cs typeface="Arial" pitchFamily="34" charset="0"/>
              </a:rPr>
              <a:t>	</a:t>
            </a:r>
            <a:r>
              <a:rPr lang="vi-VN" sz="2400" dirty="0">
                <a:latin typeface="Arial" pitchFamily="34" charset="0"/>
                <a:cs typeface="Arial" pitchFamily="34" charset="0"/>
              </a:rPr>
              <a:t>Từ năm 1894, tục lệ tốt đẹp này được khôi phục và tổ chức trên phạm vi toàn thế giới. </a:t>
            </a:r>
            <a:r>
              <a:rPr lang="en-US" sz="2400" dirty="0" err="1">
                <a:latin typeface="Arial" pitchFamily="34" charset="0"/>
                <a:cs typeface="Arial" pitchFamily="34" charset="0"/>
              </a:rPr>
              <a:t>Trong</a:t>
            </a:r>
            <a:r>
              <a:rPr lang="en-US" sz="2400" dirty="0">
                <a:latin typeface="Arial" pitchFamily="34" charset="0"/>
                <a:cs typeface="Arial" pitchFamily="34" charset="0"/>
              </a:rPr>
              <a:t> </a:t>
            </a:r>
            <a:r>
              <a:rPr lang="en-US" sz="2400" dirty="0" err="1">
                <a:latin typeface="Arial" pitchFamily="34" charset="0"/>
                <a:cs typeface="Arial" pitchFamily="34" charset="0"/>
              </a:rPr>
              <a:t>các</a:t>
            </a:r>
            <a:r>
              <a:rPr lang="en-US" sz="2400" dirty="0">
                <a:latin typeface="Arial" pitchFamily="34" charset="0"/>
                <a:cs typeface="Arial" pitchFamily="34" charset="0"/>
              </a:rPr>
              <a:t> </a:t>
            </a:r>
            <a:r>
              <a:rPr lang="en-US" sz="2400" dirty="0" err="1">
                <a:latin typeface="Arial" pitchFamily="34" charset="0"/>
                <a:cs typeface="Arial" pitchFamily="34" charset="0"/>
              </a:rPr>
              <a:t>đại</a:t>
            </a:r>
            <a:r>
              <a:rPr lang="en-US" sz="2400" dirty="0">
                <a:latin typeface="Arial" pitchFamily="34" charset="0"/>
                <a:cs typeface="Arial" pitchFamily="34" charset="0"/>
              </a:rPr>
              <a:t> </a:t>
            </a:r>
            <a:r>
              <a:rPr lang="en-US" sz="2400" dirty="0" err="1">
                <a:latin typeface="Arial" pitchFamily="34" charset="0"/>
                <a:cs typeface="Arial" pitchFamily="34" charset="0"/>
              </a:rPr>
              <a:t>hội</a:t>
            </a:r>
            <a:r>
              <a:rPr lang="en-US" sz="2400" dirty="0">
                <a:latin typeface="Arial" pitchFamily="34" charset="0"/>
                <a:cs typeface="Arial" pitchFamily="34" charset="0"/>
              </a:rPr>
              <a:t> </a:t>
            </a:r>
            <a:r>
              <a:rPr lang="en-US" sz="2400" dirty="0" err="1">
                <a:latin typeface="Arial" pitchFamily="34" charset="0"/>
                <a:cs typeface="Arial" pitchFamily="34" charset="0"/>
              </a:rPr>
              <a:t>về</a:t>
            </a:r>
            <a:r>
              <a:rPr lang="en-US" sz="2400" dirty="0">
                <a:latin typeface="Arial" pitchFamily="34" charset="0"/>
                <a:cs typeface="Arial" pitchFamily="34" charset="0"/>
              </a:rPr>
              <a:t> </a:t>
            </a:r>
            <a:r>
              <a:rPr lang="en-US" sz="2400" dirty="0" err="1">
                <a:latin typeface="Arial" pitchFamily="34" charset="0"/>
                <a:cs typeface="Arial" pitchFamily="34" charset="0"/>
              </a:rPr>
              <a:t>sau</a:t>
            </a:r>
            <a:r>
              <a:rPr lang="en-US" sz="2400" dirty="0">
                <a:latin typeface="Arial" pitchFamily="34" charset="0"/>
                <a:cs typeface="Arial" pitchFamily="34" charset="0"/>
              </a:rPr>
              <a:t>, </a:t>
            </a:r>
            <a:r>
              <a:rPr lang="en-US" sz="2400" dirty="0" err="1">
                <a:latin typeface="Arial" pitchFamily="34" charset="0"/>
                <a:cs typeface="Arial" pitchFamily="34" charset="0"/>
              </a:rPr>
              <a:t>có</a:t>
            </a:r>
            <a:r>
              <a:rPr lang="en-US" sz="2400" dirty="0">
                <a:latin typeface="Arial" pitchFamily="34" charset="0"/>
                <a:cs typeface="Arial" pitchFamily="34" charset="0"/>
              </a:rPr>
              <a:t> </a:t>
            </a:r>
            <a:r>
              <a:rPr lang="en-US" sz="2400" dirty="0" err="1">
                <a:latin typeface="Arial" pitchFamily="34" charset="0"/>
                <a:cs typeface="Arial" pitchFamily="34" charset="0"/>
              </a:rPr>
              <a:t>thêm</a:t>
            </a:r>
            <a:r>
              <a:rPr lang="en-US" sz="2400" dirty="0">
                <a:latin typeface="Arial" pitchFamily="34" charset="0"/>
                <a:cs typeface="Arial" pitchFamily="34" charset="0"/>
              </a:rPr>
              <a:t> </a:t>
            </a:r>
            <a:r>
              <a:rPr lang="en-US" sz="2400" dirty="0" err="1">
                <a:latin typeface="Arial" pitchFamily="34" charset="0"/>
                <a:cs typeface="Arial" pitchFamily="34" charset="0"/>
              </a:rPr>
              <a:t>sự</a:t>
            </a:r>
            <a:r>
              <a:rPr lang="en-US" sz="2400" dirty="0">
                <a:latin typeface="Arial" pitchFamily="34" charset="0"/>
                <a:cs typeface="Arial" pitchFamily="34" charset="0"/>
              </a:rPr>
              <a:t> </a:t>
            </a:r>
            <a:r>
              <a:rPr lang="en-US" sz="2400" dirty="0" err="1">
                <a:latin typeface="Arial" pitchFamily="34" charset="0"/>
                <a:cs typeface="Arial" pitchFamily="34" charset="0"/>
              </a:rPr>
              <a:t>tham</a:t>
            </a:r>
            <a:r>
              <a:rPr lang="en-US" sz="2400" dirty="0">
                <a:latin typeface="Arial" pitchFamily="34" charset="0"/>
                <a:cs typeface="Arial" pitchFamily="34" charset="0"/>
              </a:rPr>
              <a:t> </a:t>
            </a:r>
            <a:r>
              <a:rPr lang="en-US" sz="2400" dirty="0" err="1">
                <a:latin typeface="Arial" pitchFamily="34" charset="0"/>
                <a:cs typeface="Arial" pitchFamily="34" charset="0"/>
              </a:rPr>
              <a:t>gia</a:t>
            </a:r>
            <a:r>
              <a:rPr lang="en-US" sz="2400" dirty="0">
                <a:latin typeface="Arial" pitchFamily="34" charset="0"/>
                <a:cs typeface="Arial" pitchFamily="34" charset="0"/>
              </a:rPr>
              <a:t> </a:t>
            </a:r>
            <a:r>
              <a:rPr lang="en-US" sz="2400" dirty="0" err="1">
                <a:latin typeface="Arial" pitchFamily="34" charset="0"/>
                <a:cs typeface="Arial" pitchFamily="34" charset="0"/>
              </a:rPr>
              <a:t>của</a:t>
            </a:r>
            <a:r>
              <a:rPr lang="en-US" sz="2400" dirty="0">
                <a:latin typeface="Arial" pitchFamily="34" charset="0"/>
                <a:cs typeface="Arial" pitchFamily="34" charset="0"/>
              </a:rPr>
              <a:t> </a:t>
            </a:r>
            <a:r>
              <a:rPr lang="en-US" sz="2400" dirty="0" err="1">
                <a:latin typeface="Arial" pitchFamily="34" charset="0"/>
                <a:cs typeface="Arial" pitchFamily="34" charset="0"/>
              </a:rPr>
              <a:t>các</a:t>
            </a:r>
            <a:r>
              <a:rPr lang="en-US" sz="2400" dirty="0">
                <a:latin typeface="Arial" pitchFamily="34" charset="0"/>
                <a:cs typeface="Arial" pitchFamily="34" charset="0"/>
              </a:rPr>
              <a:t> </a:t>
            </a:r>
            <a:r>
              <a:rPr lang="en-US" sz="2400" dirty="0" err="1">
                <a:latin typeface="Arial" pitchFamily="34" charset="0"/>
                <a:cs typeface="Arial" pitchFamily="34" charset="0"/>
              </a:rPr>
              <a:t>vận</a:t>
            </a:r>
            <a:r>
              <a:rPr lang="en-US" sz="2400" dirty="0">
                <a:latin typeface="Arial" pitchFamily="34" charset="0"/>
                <a:cs typeface="Arial" pitchFamily="34" charset="0"/>
              </a:rPr>
              <a:t> </a:t>
            </a:r>
            <a:r>
              <a:rPr lang="en-US" sz="2400" dirty="0" err="1">
                <a:latin typeface="Arial" pitchFamily="34" charset="0"/>
                <a:cs typeface="Arial" pitchFamily="34" charset="0"/>
              </a:rPr>
              <a:t>động</a:t>
            </a:r>
            <a:r>
              <a:rPr lang="en-US" sz="2400" dirty="0">
                <a:latin typeface="Arial" pitchFamily="34" charset="0"/>
                <a:cs typeface="Arial" pitchFamily="34" charset="0"/>
              </a:rPr>
              <a:t> </a:t>
            </a:r>
            <a:r>
              <a:rPr lang="en-US" sz="2400" dirty="0" err="1">
                <a:latin typeface="Arial" pitchFamily="34" charset="0"/>
                <a:cs typeface="Arial" pitchFamily="34" charset="0"/>
              </a:rPr>
              <a:t>viên</a:t>
            </a:r>
            <a:r>
              <a:rPr lang="en-US" sz="2400" dirty="0">
                <a:latin typeface="Arial" pitchFamily="34" charset="0"/>
                <a:cs typeface="Arial" pitchFamily="34" charset="0"/>
              </a:rPr>
              <a:t> </a:t>
            </a:r>
            <a:r>
              <a:rPr lang="en-US" sz="2400" dirty="0" err="1">
                <a:latin typeface="Arial" pitchFamily="34" charset="0"/>
                <a:cs typeface="Arial" pitchFamily="34" charset="0"/>
              </a:rPr>
              <a:t>nữ</a:t>
            </a:r>
            <a:r>
              <a:rPr lang="en-US" sz="2400" dirty="0">
                <a:latin typeface="Arial" pitchFamily="34" charset="0"/>
                <a:cs typeface="Arial" pitchFamily="34" charset="0"/>
              </a:rPr>
              <a:t>. </a:t>
            </a:r>
            <a:r>
              <a:rPr lang="vi-VN" sz="2400" dirty="0">
                <a:latin typeface="Arial" pitchFamily="34" charset="0"/>
                <a:cs typeface="Arial" pitchFamily="34" charset="0"/>
              </a:rPr>
              <a:t>Ngọn lửa mang từ thành phố Ô-lim-pi-a tới được thắp sáng trong giờ khai mạc, báo hiệu bắt đầu những cuộc đua tài theo tinh thần hoà bình và hữu nghị.</a:t>
            </a:r>
            <a:endParaRPr lang="en-US" sz="2400" dirty="0">
              <a:latin typeface="Arial" pitchFamily="34" charset="0"/>
              <a:cs typeface="Arial" pitchFamily="34" charset="0"/>
            </a:endParaRPr>
          </a:p>
          <a:p>
            <a:pPr lvl="0"/>
            <a:r>
              <a:rPr lang="en-US" sz="2400" dirty="0">
                <a:solidFill>
                  <a:prstClr val="black"/>
                </a:solidFill>
                <a:latin typeface="Arial" pitchFamily="34" charset="0"/>
                <a:ea typeface="Arial-Rounded" panose="020B0500000000000000" pitchFamily="34" charset="0"/>
                <a:cs typeface="Arial" pitchFamily="34" charset="0"/>
              </a:rPr>
              <a:t>                                                                           </a:t>
            </a:r>
            <a:r>
              <a:rPr lang="vi-VN" sz="2400" dirty="0">
                <a:solidFill>
                  <a:prstClr val="black"/>
                </a:solidFill>
                <a:latin typeface="Arial" pitchFamily="34" charset="0"/>
                <a:ea typeface="Arial-Rounded" panose="020B0500000000000000" pitchFamily="34" charset="0"/>
                <a:cs typeface="Arial" pitchFamily="34" charset="0"/>
              </a:rPr>
              <a:t>(Theo </a:t>
            </a:r>
            <a:r>
              <a:rPr lang="vi-VN" sz="2400" i="1" dirty="0">
                <a:solidFill>
                  <a:prstClr val="black"/>
                </a:solidFill>
                <a:latin typeface="Arial" pitchFamily="34" charset="0"/>
                <a:ea typeface="Arial-Rounded" panose="020B0500000000000000" pitchFamily="34" charset="0"/>
                <a:cs typeface="Arial" pitchFamily="34" charset="0"/>
              </a:rPr>
              <a:t>Kể chuyện </a:t>
            </a:r>
            <a:r>
              <a:rPr lang="en-US" sz="2400" i="1" dirty="0" err="1">
                <a:solidFill>
                  <a:prstClr val="black"/>
                </a:solidFill>
                <a:latin typeface="Arial" pitchFamily="34" charset="0"/>
                <a:ea typeface="Arial-Rounded" panose="020B0500000000000000" pitchFamily="34" charset="0"/>
                <a:cs typeface="Arial" pitchFamily="34" charset="0"/>
              </a:rPr>
              <a:t>lịch</a:t>
            </a:r>
            <a:r>
              <a:rPr lang="en-US" sz="2400" i="1" dirty="0">
                <a:solidFill>
                  <a:prstClr val="black"/>
                </a:solidFill>
                <a:latin typeface="Arial" pitchFamily="34" charset="0"/>
                <a:ea typeface="Arial-Rounded" panose="020B0500000000000000" pitchFamily="34" charset="0"/>
                <a:cs typeface="Arial" pitchFamily="34" charset="0"/>
              </a:rPr>
              <a:t> </a:t>
            </a:r>
            <a:r>
              <a:rPr lang="en-US" sz="2400" i="1" dirty="0" err="1">
                <a:solidFill>
                  <a:prstClr val="black"/>
                </a:solidFill>
                <a:latin typeface="Arial" pitchFamily="34" charset="0"/>
                <a:ea typeface="Arial-Rounded" panose="020B0500000000000000" pitchFamily="34" charset="0"/>
                <a:cs typeface="Arial" pitchFamily="34" charset="0"/>
              </a:rPr>
              <a:t>sử</a:t>
            </a:r>
            <a:r>
              <a:rPr lang="vi-VN" sz="2400" i="1" dirty="0">
                <a:solidFill>
                  <a:prstClr val="black"/>
                </a:solidFill>
                <a:latin typeface="Arial" pitchFamily="34" charset="0"/>
                <a:ea typeface="Arial-Rounded" panose="020B0500000000000000" pitchFamily="34" charset="0"/>
                <a:cs typeface="Arial" pitchFamily="34" charset="0"/>
              </a:rPr>
              <a:t> thế giới</a:t>
            </a:r>
            <a:r>
              <a:rPr lang="vi-VN" sz="2400" dirty="0">
                <a:solidFill>
                  <a:prstClr val="black"/>
                </a:solidFill>
                <a:latin typeface="Arial" pitchFamily="34" charset="0"/>
                <a:ea typeface="Arial-Rounded" panose="020B0500000000000000" pitchFamily="34" charset="0"/>
                <a:cs typeface="Arial" pitchFamily="34" charset="0"/>
              </a:rPr>
              <a:t>)</a:t>
            </a:r>
          </a:p>
          <a:p>
            <a:endParaRPr lang="vi-VN" sz="2400" dirty="0">
              <a:latin typeface="+mj-lt"/>
            </a:endParaRP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5511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7"/>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766330"/>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816894"/>
            <a:ext cx="9762841" cy="1077218"/>
          </a:xfrm>
          <a:prstGeom prst="rect">
            <a:avLst/>
          </a:prstGeom>
        </p:spPr>
        <p:txBody>
          <a:bodyPr wrap="square">
            <a:spAutoFit/>
          </a:bodyPr>
          <a:lstStyle/>
          <a:p>
            <a:pPr algn="just" defTabSz="457200">
              <a:defRPr/>
            </a:pPr>
            <a:r>
              <a:rPr lang="en-US" sz="3200" b="1" dirty="0" err="1">
                <a:solidFill>
                  <a:srgbClr val="0070C0"/>
                </a:solidFill>
                <a:latin typeface="Times New Roman" pitchFamily="18" charset="0"/>
                <a:cs typeface="Times New Roman" pitchFamily="18" charset="0"/>
              </a:rPr>
              <a:t>Đại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hội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thao</a:t>
            </a:r>
            <a:r>
              <a:rPr lang="en-US" sz="3200" b="1" dirty="0">
                <a:solidFill>
                  <a:srgbClr val="0070C0"/>
                </a:solidFill>
                <a:latin typeface="Times New Roman" pitchFamily="18" charset="0"/>
                <a:cs typeface="Times New Roman" pitchFamily="18" charset="0"/>
              </a:rPr>
              <a:t> Ô-</a:t>
            </a:r>
            <a:r>
              <a:rPr lang="en-US" sz="3200" b="1" dirty="0" err="1">
                <a:solidFill>
                  <a:srgbClr val="0070C0"/>
                </a:solidFill>
                <a:latin typeface="Times New Roman" pitchFamily="18" charset="0"/>
                <a:cs typeface="Times New Roman" pitchFamily="18" charset="0"/>
              </a:rPr>
              <a:t>lim</a:t>
            </a:r>
            <a:r>
              <a:rPr lang="en-US" sz="3200" b="1" dirty="0">
                <a:solidFill>
                  <a:srgbClr val="0070C0"/>
                </a:solidFill>
                <a:latin typeface="Times New Roman" pitchFamily="18" charset="0"/>
                <a:cs typeface="Times New Roman" pitchFamily="18" charset="0"/>
              </a:rPr>
              <a:t>-</a:t>
            </a:r>
            <a:r>
              <a:rPr lang="en-US" sz="3200" b="1" dirty="0" err="1">
                <a:solidFill>
                  <a:srgbClr val="0070C0"/>
                </a:solidFill>
                <a:latin typeface="Times New Roman" pitchFamily="18" charset="0"/>
                <a:cs typeface="Times New Roman" pitchFamily="18" charset="0"/>
              </a:rPr>
              <a:t>pích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bao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giờ</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ở </a:t>
            </a:r>
            <a:r>
              <a:rPr lang="en-US" sz="3200" b="1" dirty="0" err="1">
                <a:solidFill>
                  <a:srgbClr val="0070C0"/>
                </a:solidFill>
                <a:latin typeface="Times New Roman" pitchFamily="18" charset="0"/>
                <a:cs typeface="Times New Roman" pitchFamily="18" charset="0"/>
              </a:rPr>
              <a:t>đâu</a:t>
            </a:r>
            <a:r>
              <a:rPr lang="en-US" sz="3200" b="1" dirty="0">
                <a:solidFill>
                  <a:srgbClr val="0070C0"/>
                </a:solidFill>
                <a:latin typeface="Times New Roman" pitchFamily="18" charset="0"/>
                <a:cs typeface="Times New Roman" pitchFamily="18" charset="0"/>
              </a:rPr>
              <a:t>?</a:t>
            </a:r>
          </a:p>
          <a:p>
            <a:pPr algn="just" defTabSz="457200">
              <a:defRPr/>
            </a:pP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1748938"/>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1799501"/>
            <a:ext cx="9762841" cy="1077218"/>
          </a:xfrm>
          <a:prstGeom prst="rect">
            <a:avLst/>
          </a:prstGeom>
        </p:spPr>
        <p:txBody>
          <a:bodyPr wrap="square">
            <a:spAutoFit/>
          </a:bodyPr>
          <a:lstStyle/>
          <a:p>
            <a:pPr algn="just" defTabSz="457200">
              <a:defRPr/>
            </a:pPr>
            <a:r>
              <a:rPr lang="en-US" sz="3200" b="1" dirty="0" err="1">
                <a:solidFill>
                  <a:srgbClr val="0070C0"/>
                </a:solidFill>
                <a:latin typeface="Times New Roman" pitchFamily="18" charset="0"/>
                <a:cs typeface="Times New Roman" pitchFamily="18" charset="0"/>
              </a:rPr>
              <a:t>Những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môn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thao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nào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được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đấu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trong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hội</a:t>
            </a:r>
            <a:r>
              <a:rPr lang="en-US" sz="3200" b="1" dirty="0">
                <a:solidFill>
                  <a:srgbClr val="0070C0"/>
                </a:solidFill>
                <a:latin typeface="Times New Roman" pitchFamily="18" charset="0"/>
                <a:cs typeface="Times New Roman" pitchFamily="18" charset="0"/>
              </a:rPr>
              <a:t>?</a:t>
            </a:r>
          </a:p>
          <a:p>
            <a:pPr algn="just" defTabSz="457200">
              <a:defRPr/>
            </a:pP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256844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2619004"/>
            <a:ext cx="10340603" cy="1569660"/>
          </a:xfrm>
          <a:prstGeom prst="rect">
            <a:avLst/>
          </a:prstGeom>
        </p:spPr>
        <p:txBody>
          <a:bodyPr wrap="square">
            <a:spAutoFit/>
          </a:bodyPr>
          <a:lstStyle/>
          <a:p>
            <a:pPr algn="just" defTabSz="457200">
              <a:defRPr/>
            </a:pPr>
            <a:r>
              <a:rPr lang="en-US" sz="3200" b="1" dirty="0" err="1">
                <a:solidFill>
                  <a:srgbClr val="0070C0"/>
                </a:solidFill>
                <a:latin typeface="Times New Roman" panose="02020603050405020304" pitchFamily="18" charset="0"/>
                <a:cs typeface="Times New Roman" panose="02020603050405020304" pitchFamily="18" charset="0"/>
              </a:rPr>
              <a:t>Khung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cảnh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phố</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trong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ngày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diễn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lễ</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hội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như</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thế</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nào</a:t>
            </a:r>
            <a:r>
              <a:rPr lang="en-US" sz="3200" b="1" dirty="0">
                <a:solidFill>
                  <a:srgbClr val="0070C0"/>
                </a:solidFill>
                <a:latin typeface="Times New Roman" panose="02020603050405020304" pitchFamily="18" charset="0"/>
                <a:cs typeface="Times New Roman" panose="02020603050405020304" pitchFamily="18" charset="0"/>
              </a:rPr>
              <a:t>?</a:t>
            </a:r>
          </a:p>
          <a:p>
            <a:pPr algn="just" defTabSz="457200">
              <a:defRPr/>
            </a:pP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3643269"/>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3693832"/>
            <a:ext cx="7985471" cy="1077218"/>
          </a:xfrm>
          <a:prstGeom prst="rect">
            <a:avLst/>
          </a:prstGeom>
        </p:spPr>
        <p:txBody>
          <a:bodyPr wrap="square">
            <a:spAutoFit/>
          </a:bodyPr>
          <a:lstStyle/>
          <a:p>
            <a:pPr algn="just" defTabSz="457200">
              <a:defRPr/>
            </a:pPr>
            <a:r>
              <a:rPr lang="en-US" sz="3200" b="1" dirty="0" err="1">
                <a:solidFill>
                  <a:srgbClr val="0070C0"/>
                </a:solidFill>
                <a:latin typeface="Times New Roman" panose="02020603050405020304" pitchFamily="18" charset="0"/>
                <a:cs typeface="Times New Roman" panose="02020603050405020304" pitchFamily="18" charset="0"/>
              </a:rPr>
              <a:t>Em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hãy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giới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thiệu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về</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ngọn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lửa</a:t>
            </a:r>
            <a:r>
              <a:rPr lang="en-US" sz="3200" b="1" dirty="0">
                <a:solidFill>
                  <a:srgbClr val="0070C0"/>
                </a:solidFill>
                <a:latin typeface="Times New Roman" panose="02020603050405020304" pitchFamily="18" charset="0"/>
                <a:cs typeface="Times New Roman" panose="02020603050405020304" pitchFamily="18" charset="0"/>
              </a:rPr>
              <a:t> Ô-</a:t>
            </a:r>
            <a:r>
              <a:rPr lang="en-US" sz="3200" b="1" dirty="0" err="1">
                <a:solidFill>
                  <a:srgbClr val="0070C0"/>
                </a:solidFill>
                <a:latin typeface="Times New Roman" panose="02020603050405020304" pitchFamily="18" charset="0"/>
                <a:cs typeface="Times New Roman" panose="02020603050405020304" pitchFamily="18" charset="0"/>
              </a:rPr>
              <a:t>lim</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pích</a:t>
            </a:r>
            <a:r>
              <a:rPr lang="en-US" sz="3200" b="1" dirty="0">
                <a:solidFill>
                  <a:srgbClr val="0070C0"/>
                </a:solidFill>
                <a:latin typeface="Times New Roman" panose="02020603050405020304" pitchFamily="18" charset="0"/>
                <a:cs typeface="Times New Roman" panose="02020603050405020304" pitchFamily="18" charset="0"/>
              </a:rPr>
              <a:t>.</a:t>
            </a:r>
          </a:p>
          <a:p>
            <a:pPr algn="just" defTabSz="457200">
              <a:defRPr/>
            </a:pP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PA_库_组合 5">
            <a:extLst>
              <a:ext uri="{FF2B5EF4-FFF2-40B4-BE49-F238E27FC236}">
                <a16:creationId xmlns:a16="http://schemas.microsoft.com/office/drawing/2014/main" id="{970E8ADD-B3DD-4FFA-9A4B-29DD75B408A1}"/>
              </a:ext>
            </a:extLst>
          </p:cNvPr>
          <p:cNvGrpSpPr/>
          <p:nvPr>
            <p:custDataLst>
              <p:tags r:id="rId5"/>
            </p:custDataLst>
          </p:nvPr>
        </p:nvGrpSpPr>
        <p:grpSpPr>
          <a:xfrm>
            <a:off x="803396" y="4563109"/>
            <a:ext cx="587835" cy="784830"/>
            <a:chOff x="1836100" y="2332000"/>
            <a:chExt cx="1572829" cy="958190"/>
          </a:xfrm>
        </p:grpSpPr>
        <p:sp>
          <p:nvSpPr>
            <p:cNvPr id="28"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文本框 12">
              <a:extLst>
                <a:ext uri="{FF2B5EF4-FFF2-40B4-BE49-F238E27FC236}">
                  <a16:creationId xmlns:a16="http://schemas.microsoft.com/office/drawing/2014/main" id="{0C4AD4FD-4376-463C-B063-17AC61ACB66F}"/>
                </a:ext>
              </a:extLst>
            </p:cNvPr>
            <p:cNvSpPr txBox="1"/>
            <p:nvPr/>
          </p:nvSpPr>
          <p:spPr>
            <a:xfrm>
              <a:off x="2222349" y="2332000"/>
              <a:ext cx="756775" cy="958190"/>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lang="en-US" altLang="zh-CN" sz="3600" b="1" kern="0"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5</a:t>
              </a:r>
              <a:endPar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1" name="Rectangle 30">
            <a:extLst>
              <a:ext uri="{FF2B5EF4-FFF2-40B4-BE49-F238E27FC236}">
                <a16:creationId xmlns:a16="http://schemas.microsoft.com/office/drawing/2014/main" id="{B40319E4-3435-4950-A154-0EBD9DD5EC02}"/>
              </a:ext>
            </a:extLst>
          </p:cNvPr>
          <p:cNvSpPr/>
          <p:nvPr/>
        </p:nvSpPr>
        <p:spPr>
          <a:xfrm>
            <a:off x="1535589" y="4613671"/>
            <a:ext cx="8767510" cy="2185214"/>
          </a:xfrm>
          <a:prstGeom prst="rect">
            <a:avLst/>
          </a:prstGeom>
        </p:spPr>
        <p:txBody>
          <a:bodyPr wrap="square">
            <a:spAutoFit/>
          </a:bodyPr>
          <a:lstStyle/>
          <a:p>
            <a:pPr marL="0" lvl="1" algn="just" defTabSz="457200">
              <a:defRPr/>
            </a:pPr>
            <a:r>
              <a:rPr lang="en-US" sz="3600" b="1" kern="0" dirty="0">
                <a:solidFill>
                  <a:srgbClr val="0070C0"/>
                </a:solidFill>
                <a:latin typeface="Times New Roman" pitchFamily="18" charset="0"/>
                <a:ea typeface="AvantGarde" panose="00000400000000000000" pitchFamily="2" charset="0"/>
                <a:cs typeface="Times New Roman" pitchFamily="18" charset="0"/>
              </a:rPr>
              <a:t>Theo </a:t>
            </a:r>
            <a:r>
              <a:rPr lang="en-US" sz="3600" b="1" kern="0" dirty="0" err="1">
                <a:solidFill>
                  <a:srgbClr val="0070C0"/>
                </a:solidFill>
                <a:latin typeface="Times New Roman" pitchFamily="18" charset="0"/>
                <a:ea typeface="AvantGarde" panose="00000400000000000000" pitchFamily="2" charset="0"/>
                <a:cs typeface="Times New Roman" pitchFamily="18" charset="0"/>
              </a:rPr>
              <a:t>em</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vì</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sao</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nói</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Đại</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hội</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Thể</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thao</a:t>
            </a:r>
            <a:r>
              <a:rPr lang="en-US" sz="3600" b="1" kern="0" dirty="0">
                <a:solidFill>
                  <a:srgbClr val="0070C0"/>
                </a:solidFill>
                <a:latin typeface="Times New Roman" pitchFamily="18" charset="0"/>
                <a:ea typeface="AvantGarde" panose="00000400000000000000" pitchFamily="2" charset="0"/>
                <a:cs typeface="Times New Roman" pitchFamily="18" charset="0"/>
              </a:rPr>
              <a:t> Ô-</a:t>
            </a:r>
            <a:r>
              <a:rPr lang="en-US" sz="3600" b="1" kern="0" dirty="0" err="1">
                <a:solidFill>
                  <a:srgbClr val="0070C0"/>
                </a:solidFill>
                <a:latin typeface="Times New Roman" pitchFamily="18" charset="0"/>
                <a:ea typeface="AvantGarde" panose="00000400000000000000" pitchFamily="2" charset="0"/>
                <a:cs typeface="Times New Roman" pitchFamily="18" charset="0"/>
              </a:rPr>
              <a:t>lim</a:t>
            </a:r>
            <a:r>
              <a:rPr lang="en-US" sz="3600" b="1" kern="0" dirty="0">
                <a:solidFill>
                  <a:srgbClr val="0070C0"/>
                </a:solidFill>
                <a:latin typeface="Times New Roman" pitchFamily="18" charset="0"/>
                <a:ea typeface="AvantGarde" panose="00000400000000000000" pitchFamily="2" charset="0"/>
                <a:cs typeface="Times New Roman" pitchFamily="18" charset="0"/>
              </a:rPr>
              <a:t>-</a:t>
            </a:r>
            <a:r>
              <a:rPr lang="en-US" sz="3600" b="1" kern="0" dirty="0" err="1">
                <a:solidFill>
                  <a:srgbClr val="0070C0"/>
                </a:solidFill>
                <a:latin typeface="Times New Roman" pitchFamily="18" charset="0"/>
                <a:ea typeface="AvantGarde" panose="00000400000000000000" pitchFamily="2" charset="0"/>
                <a:cs typeface="Times New Roman" pitchFamily="18" charset="0"/>
              </a:rPr>
              <a:t>pích</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là</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tục</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lệ</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tốt</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đẹp</a:t>
            </a:r>
            <a:r>
              <a:rPr lang="en-US" sz="3600" b="1" kern="0" dirty="0">
                <a:solidFill>
                  <a:srgbClr val="0070C0"/>
                </a:solidFill>
                <a:latin typeface="Times New Roman" pitchFamily="18" charset="0"/>
                <a:ea typeface="AvantGarde" panose="00000400000000000000" pitchFamily="2" charset="0"/>
                <a:cs typeface="Times New Roman" pitchFamily="18" charset="0"/>
              </a:rPr>
              <a:t> ?</a:t>
            </a:r>
          </a:p>
          <a:p>
            <a:pPr algn="just" defTabSz="457200">
              <a:defRPr/>
            </a:pPr>
            <a:endParaRPr lang="en-US" sz="3200" b="1" dirty="0">
              <a:solidFill>
                <a:srgbClr val="FF0000"/>
              </a:solidFill>
              <a:latin typeface="Times New Roman" panose="02020603050405020304" pitchFamily="18" charset="0"/>
              <a:cs typeface="Times New Roman" panose="02020603050405020304" pitchFamily="18" charset="0"/>
            </a:endParaRPr>
          </a:p>
          <a:p>
            <a:pPr algn="just" defTabSz="457200">
              <a:defRPr/>
            </a:pP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750"/>
                                        <p:tgtEl>
                                          <p:spTgt spid="27"/>
                                        </p:tgtEl>
                                      </p:cBhvr>
                                    </p:animEffect>
                                    <p:anim calcmode="lin" valueType="num">
                                      <p:cBhvr>
                                        <p:cTn id="54" dur="750" fill="hold"/>
                                        <p:tgtEl>
                                          <p:spTgt spid="27"/>
                                        </p:tgtEl>
                                        <p:attrNameLst>
                                          <p:attrName>ppt_x</p:attrName>
                                        </p:attrNameLst>
                                      </p:cBhvr>
                                      <p:tavLst>
                                        <p:tav tm="0">
                                          <p:val>
                                            <p:strVal val="#ppt_x"/>
                                          </p:val>
                                        </p:tav>
                                        <p:tav tm="100000">
                                          <p:val>
                                            <p:strVal val="#ppt_x"/>
                                          </p:val>
                                        </p:tav>
                                      </p:tavLst>
                                    </p:anim>
                                    <p:anim calcmode="lin" valueType="num">
                                      <p:cBhvr>
                                        <p:cTn id="55" dur="750" fill="hold"/>
                                        <p:tgtEl>
                                          <p:spTgt spid="2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750"/>
                                        <p:tgtEl>
                                          <p:spTgt spid="31"/>
                                        </p:tgtEl>
                                      </p:cBhvr>
                                    </p:animEffect>
                                    <p:anim calcmode="lin" valueType="num">
                                      <p:cBhvr>
                                        <p:cTn id="59" dur="750" fill="hold"/>
                                        <p:tgtEl>
                                          <p:spTgt spid="31"/>
                                        </p:tgtEl>
                                        <p:attrNameLst>
                                          <p:attrName>ppt_x</p:attrName>
                                        </p:attrNameLst>
                                      </p:cBhvr>
                                      <p:tavLst>
                                        <p:tav tm="0">
                                          <p:val>
                                            <p:strVal val="#ppt_x"/>
                                          </p:val>
                                        </p:tav>
                                        <p:tav tm="100000">
                                          <p:val>
                                            <p:strVal val="#ppt_x"/>
                                          </p:val>
                                        </p:tav>
                                      </p:tavLst>
                                    </p:anim>
                                    <p:anim calcmode="lin" valueType="num">
                                      <p:cBhvr>
                                        <p:cTn id="60" dur="7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kĩ</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văn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tiên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trả</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lời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569660"/>
            </a:xfrm>
            <a:prstGeom prst="rect">
              <a:avLst/>
            </a:prstGeom>
          </p:spPr>
          <p:txBody>
            <a:bodyPr wrap="square">
              <a:spAutoFit/>
            </a:bodyPr>
            <a:lstStyle/>
            <a:p>
              <a:pPr algn="ctr" defTabSz="457200">
                <a:defRPr/>
              </a:pPr>
              <a:r>
                <a:rPr lang="en-US" sz="3200" b="1" dirty="0" err="1">
                  <a:solidFill>
                    <a:srgbClr val="0070C0"/>
                  </a:solidFill>
                  <a:latin typeface="Times New Roman" pitchFamily="18" charset="0"/>
                  <a:cs typeface="Times New Roman" pitchFamily="18" charset="0"/>
                </a:rPr>
                <a:t>Đại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hội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thao</a:t>
              </a:r>
              <a:r>
                <a:rPr lang="en-US" sz="3200" b="1" dirty="0">
                  <a:solidFill>
                    <a:srgbClr val="0070C0"/>
                  </a:solidFill>
                  <a:latin typeface="Times New Roman" pitchFamily="18" charset="0"/>
                  <a:cs typeface="Times New Roman" pitchFamily="18" charset="0"/>
                </a:rPr>
                <a:t> Ô-</a:t>
              </a:r>
              <a:r>
                <a:rPr lang="en-US" sz="3200" b="1" dirty="0" err="1">
                  <a:solidFill>
                    <a:srgbClr val="0070C0"/>
                  </a:solidFill>
                  <a:latin typeface="Times New Roman" pitchFamily="18" charset="0"/>
                  <a:cs typeface="Times New Roman" pitchFamily="18" charset="0"/>
                </a:rPr>
                <a:t>lim</a:t>
              </a:r>
              <a:r>
                <a:rPr lang="en-US" sz="3200" b="1" dirty="0">
                  <a:solidFill>
                    <a:srgbClr val="0070C0"/>
                  </a:solidFill>
                  <a:latin typeface="Times New Roman" pitchFamily="18" charset="0"/>
                  <a:cs typeface="Times New Roman" pitchFamily="18" charset="0"/>
                </a:rPr>
                <a:t>-</a:t>
              </a:r>
              <a:r>
                <a:rPr lang="en-US" sz="3200" b="1" dirty="0" err="1">
                  <a:solidFill>
                    <a:srgbClr val="0070C0"/>
                  </a:solidFill>
                  <a:latin typeface="Times New Roman" pitchFamily="18" charset="0"/>
                  <a:cs typeface="Times New Roman" pitchFamily="18" charset="0"/>
                </a:rPr>
                <a:t>pích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bao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giờ</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ở </a:t>
              </a:r>
              <a:r>
                <a:rPr lang="en-US" sz="3200" b="1" dirty="0" err="1">
                  <a:solidFill>
                    <a:srgbClr val="0070C0"/>
                  </a:solidFill>
                  <a:latin typeface="Times New Roman" pitchFamily="18" charset="0"/>
                  <a:cs typeface="Times New Roman" pitchFamily="18" charset="0"/>
                </a:rPr>
                <a:t>đâu</a:t>
              </a:r>
              <a:r>
                <a:rPr lang="en-US" sz="3200" b="1" dirty="0">
                  <a:solidFill>
                    <a:srgbClr val="0070C0"/>
                  </a:solidFill>
                  <a:latin typeface="Times New Roman" pitchFamily="18" charset="0"/>
                  <a:cs typeface="Times New Roman" pitchFamily="18" charset="0"/>
                </a:rPr>
                <a:t>?</a:t>
              </a:r>
            </a:p>
            <a:p>
              <a:pPr algn="ctr" defTabSz="457200">
                <a:defRPr/>
              </a:pP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2">
            <a:extLst>
              <a:ext uri="{FF2B5EF4-FFF2-40B4-BE49-F238E27FC236}">
                <a16:creationId xmlns:a16="http://schemas.microsoft.com/office/drawing/2014/main" id="{F3871600-7ED0-4B81-88BC-00865885BFA9}"/>
              </a:ext>
            </a:extLst>
          </p:cNvPr>
          <p:cNvSpPr/>
          <p:nvPr/>
        </p:nvSpPr>
        <p:spPr>
          <a:xfrm>
            <a:off x="1072822" y="3912835"/>
            <a:ext cx="7749205" cy="2217082"/>
          </a:xfrm>
          <a:prstGeom prst="rect">
            <a:avLst/>
          </a:prstGeom>
        </p:spPr>
        <p:txBody>
          <a:bodyPr wrap="square">
            <a:spAutoFit/>
          </a:bodyPr>
          <a:lstStyle/>
          <a:p>
            <a:pPr>
              <a:lnSpc>
                <a:spcPct val="150000"/>
              </a:lnSpc>
            </a:pPr>
            <a:r>
              <a:rPr lang="nl-NL" sz="3200" b="1" dirty="0">
                <a:solidFill>
                  <a:srgbClr val="0000FF"/>
                </a:solidFill>
                <a:latin typeface="Times New Roman" panose="02020603050405020304" pitchFamily="18" charset="0"/>
                <a:cs typeface="Times New Roman" panose="02020603050405020304" pitchFamily="18" charset="0"/>
              </a:rPr>
              <a:t>Đại hội thể thao Ô-lim-pích có từ gần </a:t>
            </a:r>
          </a:p>
          <a:p>
            <a:pPr>
              <a:lnSpc>
                <a:spcPct val="150000"/>
              </a:lnSpc>
            </a:pPr>
            <a:r>
              <a:rPr lang="nl-NL" sz="3200" b="1" dirty="0">
                <a:solidFill>
                  <a:srgbClr val="0000FF"/>
                </a:solidFill>
                <a:latin typeface="Times New Roman" panose="02020603050405020304" pitchFamily="18" charset="0"/>
                <a:cs typeface="Times New Roman" panose="02020603050405020304" pitchFamily="18" charset="0"/>
              </a:rPr>
              <a:t>3 000 năm trước ở Hy Lạp cổ.</a:t>
            </a:r>
            <a:endParaRPr lang="en-US" sz="3200" b="1" dirty="0">
              <a:solidFill>
                <a:srgbClr val="0000FF"/>
              </a:solidFill>
              <a:latin typeface="Times New Roman" panose="02020603050405020304" pitchFamily="18" charset="0"/>
              <a:cs typeface="Times New Roman" panose="02020603050405020304" pitchFamily="18" charset="0"/>
            </a:endParaRPr>
          </a:p>
          <a:p>
            <a:pPr algn="ctr">
              <a:lnSpc>
                <a:spcPct val="150000"/>
              </a:lnSpc>
            </a:pP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304" y="632947"/>
            <a:ext cx="7949254" cy="3653846"/>
          </a:xfrm>
          <a:prstGeom prst="rect">
            <a:avLst/>
          </a:prstGeom>
        </p:spPr>
      </p:pic>
      <p:sp>
        <p:nvSpPr>
          <p:cNvPr id="14" name="Rectangle 13"/>
          <p:cNvSpPr/>
          <p:nvPr/>
        </p:nvSpPr>
        <p:spPr>
          <a:xfrm>
            <a:off x="1495632" y="1859705"/>
            <a:ext cx="6064267"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đấu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5" name="Rectangle 14"/>
          <p:cNvSpPr/>
          <p:nvPr/>
        </p:nvSpPr>
        <p:spPr>
          <a:xfrm>
            <a:off x="871262" y="3673519"/>
            <a:ext cx="7399338" cy="2308324"/>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Những môn thể thao được thi đấu trong đại hội là chạy, nhảy, bắn cung, đua ngựa, ném đĩa, ném lao, đấu vật,..</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69022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303" y="-1466850"/>
            <a:ext cx="9681037" cy="7353299"/>
          </a:xfrm>
          <a:prstGeom prst="rect">
            <a:avLst/>
          </a:prstGeom>
        </p:spPr>
      </p:pic>
      <p:sp>
        <p:nvSpPr>
          <p:cNvPr id="13" name="Rectangle 12"/>
          <p:cNvSpPr/>
          <p:nvPr/>
        </p:nvSpPr>
        <p:spPr>
          <a:xfrm>
            <a:off x="2154271" y="555563"/>
            <a:ext cx="6565100" cy="3139321"/>
          </a:xfrm>
          <a:prstGeom prst="rect">
            <a:avLst/>
          </a:prstGeom>
        </p:spPr>
        <p:txBody>
          <a:bodyPr wrap="square">
            <a:spAutoFit/>
          </a:bodyPr>
          <a:lstStyle/>
          <a:p>
            <a:pPr>
              <a:lnSpc>
                <a:spcPct val="150000"/>
              </a:lnSpc>
            </a:pPr>
            <a:r>
              <a:rPr lang="en-US" sz="3600" b="1" dirty="0" err="1">
                <a:solidFill>
                  <a:srgbClr val="FF0000"/>
                </a:solidFill>
                <a:latin typeface="Times New Roman" pitchFamily="18" charset="0"/>
                <a:cs typeface="Times New Roman" pitchFamily="18" charset="0"/>
              </a:rPr>
              <a:t>Khung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thành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diễn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lễ</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a:p>
            <a:pPr algn="just"/>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60747" y="3950472"/>
            <a:ext cx="10210801" cy="2485745"/>
          </a:xfrm>
          <a:prstGeom prst="rect">
            <a:avLst/>
          </a:prstGeom>
        </p:spPr>
        <p:txBody>
          <a:bodyPr wrap="square">
            <a:spAutoFit/>
          </a:bodyPr>
          <a:lstStyle/>
          <a:p>
            <a:pPr algn="just">
              <a:lnSpc>
                <a:spcPct val="150000"/>
              </a:lnSpc>
            </a:pPr>
            <a:r>
              <a:rPr lang="nl-NL" sz="3600" b="1" dirty="0">
                <a:solidFill>
                  <a:srgbClr val="0000CC"/>
                </a:solidFill>
                <a:latin typeface="Times New Roman" pitchFamily="18" charset="0"/>
                <a:cs typeface="Times New Roman" pitchFamily="18" charset="0"/>
              </a:rPr>
              <a:t> </a:t>
            </a:r>
            <a:r>
              <a:rPr lang="nl-NL" sz="3200" b="1" dirty="0">
                <a:solidFill>
                  <a:srgbClr val="0000CC"/>
                </a:solidFill>
                <a:latin typeface="Times New Roman" pitchFamily="18" charset="0"/>
                <a:cs typeface="Times New Roman" pitchFamily="18" charset="0"/>
              </a:rPr>
              <a:t>Khung cảnh thành phố trong những ngày diễn ra lễ hội rất tưng bừng, náo nhiệt nhưng cũng rất yên bình vì mọi cuộc xung đột đều phải tạm ngừng.</a:t>
            </a:r>
            <a:endParaRPr lang="en-US"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923677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489" y="-184654"/>
            <a:ext cx="7949254" cy="3653846"/>
          </a:xfrm>
          <a:prstGeom prst="rect">
            <a:avLst/>
          </a:prstGeom>
        </p:spPr>
      </p:pic>
      <p:sp>
        <p:nvSpPr>
          <p:cNvPr id="14" name="Rectangle 13"/>
          <p:cNvSpPr/>
          <p:nvPr/>
        </p:nvSpPr>
        <p:spPr>
          <a:xfrm>
            <a:off x="1526243" y="1011250"/>
            <a:ext cx="5917746"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hãy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thiệu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ngọn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lửa</a:t>
            </a:r>
            <a:r>
              <a:rPr lang="en-US" sz="3600" b="1" dirty="0">
                <a:solidFill>
                  <a:srgbClr val="FF0000"/>
                </a:solidFill>
                <a:latin typeface="Times New Roman" panose="02020603050405020304" pitchFamily="18" charset="0"/>
                <a:cs typeface="Times New Roman" panose="02020603050405020304" pitchFamily="18" charset="0"/>
              </a:rPr>
              <a:t> Ô-</a:t>
            </a:r>
            <a:r>
              <a:rPr lang="en-US" sz="3600" b="1" dirty="0" err="1">
                <a:solidFill>
                  <a:srgbClr val="FF0000"/>
                </a:solidFill>
                <a:latin typeface="Times New Roman" panose="02020603050405020304" pitchFamily="18" charset="0"/>
                <a:cs typeface="Times New Roman" panose="02020603050405020304" pitchFamily="18" charset="0"/>
              </a:rPr>
              <a:t>lim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FF0000"/>
                </a:solidFill>
                <a:latin typeface="Times New Roman" panose="02020603050405020304" pitchFamily="18" charset="0"/>
                <a:cs typeface="Times New Roman" panose="02020603050405020304" pitchFamily="18" charset="0"/>
              </a:rPr>
              <a:t>pích</a:t>
            </a:r>
            <a:r>
              <a:rPr lang="en-US" sz="3600" b="1" dirty="0">
                <a:solidFill>
                  <a:srgbClr val="FF0000"/>
                </a:solidFill>
                <a:latin typeface="Times New Roman" panose="02020603050405020304" pitchFamily="18" charset="0"/>
                <a:cs typeface="Times New Roman" panose="02020603050405020304" pitchFamily="18" charset="0"/>
              </a:rPr>
              <a:t>.</a:t>
            </a:r>
          </a:p>
        </p:txBody>
      </p:sp>
      <p:pic>
        <p:nvPicPr>
          <p:cNvPr id="15" name="Picture 14">
            <a:extLst>
              <a:ext uri="{FF2B5EF4-FFF2-40B4-BE49-F238E27FC236}">
                <a16:creationId xmlns:a16="http://schemas.microsoft.com/office/drawing/2014/main" id="{9B7BBC93-09C7-1524-BE03-1DF1C0345E2A}"/>
              </a:ext>
            </a:extLst>
          </p:cNvPr>
          <p:cNvPicPr>
            <a:picLocks noChangeAspect="1"/>
          </p:cNvPicPr>
          <p:nvPr/>
        </p:nvPicPr>
        <p:blipFill>
          <a:blip r:embed="rId3"/>
          <a:stretch>
            <a:fillRect/>
          </a:stretch>
        </p:blipFill>
        <p:spPr>
          <a:xfrm>
            <a:off x="7295669" y="2991559"/>
            <a:ext cx="4450173" cy="2475191"/>
          </a:xfrm>
          <a:prstGeom prst="rect">
            <a:avLst/>
          </a:prstGeom>
        </p:spPr>
      </p:pic>
      <p:sp>
        <p:nvSpPr>
          <p:cNvPr id="16" name="Rectangle 15"/>
          <p:cNvSpPr/>
          <p:nvPr/>
        </p:nvSpPr>
        <p:spPr>
          <a:xfrm>
            <a:off x="581110" y="3105769"/>
            <a:ext cx="6386137" cy="224676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nl-NL" sz="2800" b="1" dirty="0">
                <a:solidFill>
                  <a:srgbClr val="0000CC"/>
                </a:solidFill>
                <a:latin typeface="Times New Roman" panose="02020603050405020304" pitchFamily="18" charset="0"/>
                <a:cs typeface="Times New Roman" panose="02020603050405020304" pitchFamily="18" charset="0"/>
              </a:rPr>
              <a:t>Ngọn lửa Ô-lim-pích mang từ thành phố Ô-lim-pi-a tới được thắp sáng trong giờ khai mạc, báo hiệu bắt đầu những cuộc đua tài theo tinh thần hoà bình và hữu nghị.</a:t>
            </a:r>
            <a:endParaRPr lang="en-US" sz="2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9822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456" y="-487499"/>
            <a:ext cx="9328971" cy="3653846"/>
          </a:xfrm>
          <a:prstGeom prst="rect">
            <a:avLst/>
          </a:prstGeom>
        </p:spPr>
      </p:pic>
      <p:sp>
        <p:nvSpPr>
          <p:cNvPr id="14" name="Rectangle 13"/>
          <p:cNvSpPr/>
          <p:nvPr/>
        </p:nvSpPr>
        <p:spPr>
          <a:xfrm>
            <a:off x="1498805" y="642565"/>
            <a:ext cx="7035549" cy="1200329"/>
          </a:xfrm>
          <a:prstGeom prst="rect">
            <a:avLst/>
          </a:prstGeom>
        </p:spPr>
        <p:txBody>
          <a:bodyPr wrap="square">
            <a:spAutoFit/>
          </a:bodyPr>
          <a:lstStyle/>
          <a:p>
            <a:pPr lvl="0" algn="just"/>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lang="en-US" sz="3600" b="1" dirty="0">
                <a:solidFill>
                  <a:srgbClr val="FF0000"/>
                </a:solidFill>
                <a:latin typeface="Times New Roman" panose="02020603050405020304" pitchFamily="18" charset="0"/>
                <a:cs typeface="Times New Roman" panose="02020603050405020304" pitchFamily="18" charset="0"/>
              </a:rPr>
              <a:t>Theo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nói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Ô-</a:t>
            </a:r>
            <a:r>
              <a:rPr lang="en-US" sz="3600" b="1" dirty="0" err="1">
                <a:solidFill>
                  <a:srgbClr val="FF0000"/>
                </a:solidFill>
                <a:latin typeface="Times New Roman" panose="02020603050405020304" pitchFamily="18" charset="0"/>
                <a:cs typeface="Times New Roman" panose="02020603050405020304" pitchFamily="18" charset="0"/>
              </a:rPr>
              <a:t>lim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FF0000"/>
                </a:solidFill>
                <a:latin typeface="Times New Roman" panose="02020603050405020304" pitchFamily="18" charset="0"/>
                <a:cs typeface="Times New Roman" panose="02020603050405020304" pitchFamily="18" charset="0"/>
              </a:rPr>
              <a:t>pích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tục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đẹp</a:t>
            </a:r>
            <a:r>
              <a:rPr lang="en-US" sz="3200" b="1" dirty="0">
                <a:solidFill>
                  <a:srgbClr val="FF000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643C86E3-BB7C-4881-A777-02292F5C0C56}"/>
              </a:ext>
            </a:extLst>
          </p:cNvPr>
          <p:cNvGrpSpPr/>
          <p:nvPr/>
        </p:nvGrpSpPr>
        <p:grpSpPr>
          <a:xfrm>
            <a:off x="8774507" y="2878339"/>
            <a:ext cx="3104143" cy="3127647"/>
            <a:chOff x="7656474" y="831396"/>
            <a:chExt cx="3689350" cy="3269584"/>
          </a:xfrm>
        </p:grpSpPr>
        <p:pic>
          <p:nvPicPr>
            <p:cNvPr id="16" name="图片 2" descr="2">
              <a:extLst>
                <a:ext uri="{FF2B5EF4-FFF2-40B4-BE49-F238E27FC236}">
                  <a16:creationId xmlns:a16="http://schemas.microsoft.com/office/drawing/2014/main" id="{AAEA5DEF-4564-4DAC-BEE8-8A2A4C0EE27E}"/>
                </a:ext>
              </a:extLst>
            </p:cNvPr>
            <p:cNvPicPr>
              <a:picLocks noChangeAspect="1"/>
            </p:cNvPicPr>
            <p:nvPr/>
          </p:nvPicPr>
          <p:blipFill>
            <a:blip r:embed="rId3"/>
            <a:stretch>
              <a:fillRect/>
            </a:stretch>
          </p:blipFill>
          <p:spPr>
            <a:xfrm>
              <a:off x="7656474" y="831396"/>
              <a:ext cx="3689350" cy="3127375"/>
            </a:xfrm>
            <a:prstGeom prst="rect">
              <a:avLst/>
            </a:prstGeom>
          </p:spPr>
        </p:pic>
        <p:sp>
          <p:nvSpPr>
            <p:cNvPr id="17"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Rectangle 17"/>
          <p:cNvSpPr/>
          <p:nvPr/>
        </p:nvSpPr>
        <p:spPr>
          <a:xfrm>
            <a:off x="820239" y="2528111"/>
            <a:ext cx="7848586" cy="3477875"/>
          </a:xfrm>
          <a:prstGeom prst="rect">
            <a:avLst/>
          </a:prstGeom>
        </p:spPr>
        <p:txBody>
          <a:bodyPr wrap="square">
            <a:spAutoFit/>
          </a:bodyPr>
          <a:lstStyle/>
          <a:p>
            <a:r>
              <a:rPr lang="nl-NL" sz="4000" b="1" dirty="0">
                <a:solidFill>
                  <a:srgbClr val="0000CC"/>
                </a:solidFill>
                <a:latin typeface="Times New Roman" panose="02020603050405020304" pitchFamily="18" charset="0"/>
                <a:cs typeface="Times New Roman" panose="02020603050405020304" pitchFamily="18" charset="0"/>
              </a:rPr>
              <a:t>+ </a:t>
            </a:r>
            <a:r>
              <a:rPr lang="nl-NL" sz="2800" b="1" dirty="0">
                <a:solidFill>
                  <a:srgbClr val="0000CC"/>
                </a:solidFill>
                <a:latin typeface="Times New Roman" panose="02020603050405020304" pitchFamily="18" charset="0"/>
                <a:cs typeface="Times New Roman" panose="02020603050405020304" pitchFamily="18" charset="0"/>
              </a:rPr>
              <a:t>Đại hội thể thao Ô-lim-pích là tục lệ tốt đẹp vì đại hội đã đem đến cho thành phố không khí tưng bừng, náo nhiệt.</a:t>
            </a:r>
            <a:endParaRPr lang="en-US" sz="2800" b="1" dirty="0">
              <a:solidFill>
                <a:srgbClr val="0000CC"/>
              </a:solidFill>
              <a:latin typeface="Times New Roman" panose="02020603050405020304" pitchFamily="18" charset="0"/>
              <a:cs typeface="Times New Roman" panose="02020603050405020304" pitchFamily="18" charset="0"/>
            </a:endParaRPr>
          </a:p>
          <a:p>
            <a:r>
              <a:rPr lang="nl-NL" sz="2800" b="1" dirty="0">
                <a:solidFill>
                  <a:srgbClr val="0000CC"/>
                </a:solidFill>
                <a:latin typeface="Times New Roman" panose="02020603050405020304" pitchFamily="18" charset="0"/>
                <a:cs typeface="Times New Roman" panose="02020603050405020304" pitchFamily="18" charset="0"/>
              </a:rPr>
              <a:t>+ Đại hội thể thao Ô-lim-pích là tục lệ tốt đẹp vì thông qua các môn thể thao lễ hội đã đem đến không khí hoà bình, hữu nghị cho các quốc gia trên thế giới./</a:t>
            </a:r>
            <a:r>
              <a:rPr lang="nl-NL" sz="4000" b="1" dirty="0">
                <a:solidFill>
                  <a:srgbClr val="0000CC"/>
                </a:solidFill>
                <a:latin typeface="Times New Roman" panose="02020603050405020304" pitchFamily="18" charset="0"/>
                <a:cs typeface="Times New Roman" panose="02020603050405020304" pitchFamily="18" charset="0"/>
              </a:rPr>
              <a:t>...</a:t>
            </a:r>
            <a:endParaRPr lang="en-US" sz="4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394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9F7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E498-5A67-E736-4CF2-F4BC5A08C30B}"/>
              </a:ext>
            </a:extLst>
          </p:cNvPr>
          <p:cNvSpPr>
            <a:spLocks noGrp="1"/>
          </p:cNvSpPr>
          <p:nvPr>
            <p:ph type="title"/>
          </p:nvPr>
        </p:nvSpPr>
        <p:spPr/>
        <p:txBody>
          <a:bodyPr/>
          <a:lstStyle/>
          <a:p>
            <a:r>
              <a:rPr lang="en-US" dirty="0"/>
              <a:t>`</a:t>
            </a:r>
          </a:p>
        </p:txBody>
      </p:sp>
      <p:sp>
        <p:nvSpPr>
          <p:cNvPr id="3" name="Content Placeholder 2">
            <a:extLst>
              <a:ext uri="{FF2B5EF4-FFF2-40B4-BE49-F238E27FC236}">
                <a16:creationId xmlns:a16="http://schemas.microsoft.com/office/drawing/2014/main" id="{66357784-3A9F-7741-EFE3-9EBF02A718B0}"/>
              </a:ext>
            </a:extLst>
          </p:cNvPr>
          <p:cNvSpPr>
            <a:spLocks noGrp="1"/>
          </p:cNvSpPr>
          <p:nvPr>
            <p:ph idx="1"/>
          </p:nvPr>
        </p:nvSpPr>
        <p:spPr>
          <a:xfrm>
            <a:off x="506015" y="1285657"/>
            <a:ext cx="11685985" cy="4525566"/>
          </a:xfrm>
        </p:spPr>
        <p:txBody>
          <a:bodyPr/>
          <a:lstStyle/>
          <a:p>
            <a:pPr lvl="1"/>
            <a:r>
              <a:rPr lang="en-US" dirty="0"/>
              <a:t>`</a:t>
            </a:r>
          </a:p>
        </p:txBody>
      </p:sp>
      <p:sp>
        <p:nvSpPr>
          <p:cNvPr id="4" name="TextBox 3">
            <a:extLst>
              <a:ext uri="{FF2B5EF4-FFF2-40B4-BE49-F238E27FC236}">
                <a16:creationId xmlns:a16="http://schemas.microsoft.com/office/drawing/2014/main" id="{FBD84AD8-B6C4-CEE5-C453-DFF60AA25862}"/>
              </a:ext>
            </a:extLst>
          </p:cNvPr>
          <p:cNvSpPr txBox="1"/>
          <p:nvPr/>
        </p:nvSpPr>
        <p:spPr>
          <a:xfrm>
            <a:off x="323265" y="1633327"/>
            <a:ext cx="3420207"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thời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gian</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lễ</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hội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mọi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cuộc</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xung</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đột</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đều</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phải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tạm</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ngừng</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5" name="TextBox 4">
            <a:extLst>
              <a:ext uri="{FF2B5EF4-FFF2-40B4-BE49-F238E27FC236}">
                <a16:creationId xmlns:a16="http://schemas.microsoft.com/office/drawing/2014/main" id="{B8A37DDE-6B87-9A80-8058-718530CCF2AF}"/>
              </a:ext>
            </a:extLst>
          </p:cNvPr>
          <p:cNvSpPr txBox="1"/>
          <p:nvPr/>
        </p:nvSpPr>
        <p:spPr>
          <a:xfrm>
            <a:off x="284746" y="2722166"/>
            <a:ext cx="2568893"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Khuyến</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khích</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việc rèn luyện th</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ể</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dục thể thao</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6" name="TextBox 5">
            <a:extLst>
              <a:ext uri="{FF2B5EF4-FFF2-40B4-BE49-F238E27FC236}">
                <a16:creationId xmlns:a16="http://schemas.microsoft.com/office/drawing/2014/main" id="{C97E8BAE-1F40-4141-2F47-04925A8D8CA4}"/>
              </a:ext>
            </a:extLst>
          </p:cNvPr>
          <p:cNvSpPr txBox="1"/>
          <p:nvPr/>
        </p:nvSpPr>
        <p:spPr>
          <a:xfrm>
            <a:off x="284746" y="3898248"/>
            <a:ext cx="3023046"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cuộc</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đua</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tài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theo</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tinh</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thần</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hòa</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bình</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và</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hữu</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nghị</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7" name="TextBox 6">
            <a:extLst>
              <a:ext uri="{FF2B5EF4-FFF2-40B4-BE49-F238E27FC236}">
                <a16:creationId xmlns:a16="http://schemas.microsoft.com/office/drawing/2014/main" id="{30A91D02-C55E-3057-E861-6758AB4F1EEF}"/>
              </a:ext>
            </a:extLst>
          </p:cNvPr>
          <p:cNvSpPr txBox="1"/>
          <p:nvPr/>
        </p:nvSpPr>
        <p:spPr>
          <a:xfrm>
            <a:off x="8046950" y="1749989"/>
            <a:ext cx="3197654" cy="332006"/>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ã có từ gần 3.000 năm trước</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8" name="TextBox 7">
            <a:extLst>
              <a:ext uri="{FF2B5EF4-FFF2-40B4-BE49-F238E27FC236}">
                <a16:creationId xmlns:a16="http://schemas.microsoft.com/office/drawing/2014/main" id="{1C4ED6D8-8425-FD1A-3635-7860EE26B55D}"/>
              </a:ext>
            </a:extLst>
          </p:cNvPr>
          <p:cNvSpPr txBox="1"/>
          <p:nvPr/>
        </p:nvSpPr>
        <p:spPr>
          <a:xfrm>
            <a:off x="8630118" y="2690984"/>
            <a:ext cx="2774093"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Trai tráng từ khắp nơi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về</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tài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thể</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thao</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9" name="TextBox 8">
            <a:extLst>
              <a:ext uri="{FF2B5EF4-FFF2-40B4-BE49-F238E27FC236}">
                <a16:creationId xmlns:a16="http://schemas.microsoft.com/office/drawing/2014/main" id="{F3C02677-4929-C7A5-509E-B8D2F65A6559}"/>
              </a:ext>
            </a:extLst>
          </p:cNvPr>
          <p:cNvSpPr txBox="1"/>
          <p:nvPr/>
        </p:nvSpPr>
        <p:spPr>
          <a:xfrm>
            <a:off x="8359104" y="3933558"/>
            <a:ext cx="2619295"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Có</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thêm</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sự</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tham</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gia</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vận</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động</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viên</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nữ</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p>
        </p:txBody>
      </p:sp>
      <p:sp>
        <p:nvSpPr>
          <p:cNvPr id="10" name="TextBox 9">
            <a:extLst>
              <a:ext uri="{FF2B5EF4-FFF2-40B4-BE49-F238E27FC236}">
                <a16:creationId xmlns:a16="http://schemas.microsoft.com/office/drawing/2014/main" id="{400847D5-72FB-9FCE-4D4A-A33F793C6DEC}"/>
              </a:ext>
            </a:extLst>
          </p:cNvPr>
          <p:cNvSpPr txBox="1"/>
          <p:nvPr/>
        </p:nvSpPr>
        <p:spPr>
          <a:xfrm>
            <a:off x="7658847" y="5088976"/>
            <a:ext cx="3083525" cy="842784"/>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gười đoạt giải được tấu nhạc chúc mừng và được đặt một vòng nguyệt quế lên đầu</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1" name="TextBox 10">
            <a:extLst>
              <a:ext uri="{FF2B5EF4-FFF2-40B4-BE49-F238E27FC236}">
                <a16:creationId xmlns:a16="http://schemas.microsoft.com/office/drawing/2014/main" id="{7315F943-0431-3C4D-DAA0-44A6F55EB7B3}"/>
              </a:ext>
            </a:extLst>
          </p:cNvPr>
          <p:cNvSpPr txBox="1"/>
          <p:nvPr/>
        </p:nvSpPr>
        <p:spPr>
          <a:xfrm>
            <a:off x="442105" y="5484201"/>
            <a:ext cx="3215677" cy="332006"/>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grpSp>
        <p:nvGrpSpPr>
          <p:cNvPr id="12" name="Group 11">
            <a:extLst>
              <a:ext uri="{FF2B5EF4-FFF2-40B4-BE49-F238E27FC236}">
                <a16:creationId xmlns:a16="http://schemas.microsoft.com/office/drawing/2014/main" id="{6C1AC948-0FF0-E785-C329-050AFD57C12F}"/>
              </a:ext>
            </a:extLst>
          </p:cNvPr>
          <p:cNvGrpSpPr/>
          <p:nvPr/>
        </p:nvGrpSpPr>
        <p:grpSpPr>
          <a:xfrm>
            <a:off x="3640374" y="2734987"/>
            <a:ext cx="3769843" cy="1682123"/>
            <a:chOff x="3921294" y="2655085"/>
            <a:chExt cx="5032839" cy="2242831"/>
          </a:xfrm>
        </p:grpSpPr>
        <p:pic>
          <p:nvPicPr>
            <p:cNvPr id="13" name="Picture 12" descr="A white plate with a black background&#10;&#10;Description automatically generated with low confidence">
              <a:extLst>
                <a:ext uri="{FF2B5EF4-FFF2-40B4-BE49-F238E27FC236}">
                  <a16:creationId xmlns:a16="http://schemas.microsoft.com/office/drawing/2014/main" id="{9E949E74-702A-E85D-5F60-160A5AF67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294" y="2655085"/>
              <a:ext cx="5032839" cy="2242831"/>
            </a:xfrm>
            <a:prstGeom prst="rect">
              <a:avLst/>
            </a:prstGeom>
          </p:spPr>
        </p:pic>
        <p:sp>
          <p:nvSpPr>
            <p:cNvPr id="14" name="TextBox 13">
              <a:extLst>
                <a:ext uri="{FF2B5EF4-FFF2-40B4-BE49-F238E27FC236}">
                  <a16:creationId xmlns:a16="http://schemas.microsoft.com/office/drawing/2014/main" id="{5666E9B1-35FE-DA9D-DCCD-D52970FE0604}"/>
                </a:ext>
              </a:extLst>
            </p:cNvPr>
            <p:cNvSpPr txBox="1"/>
            <p:nvPr/>
          </p:nvSpPr>
          <p:spPr>
            <a:xfrm>
              <a:off x="4315399" y="3479540"/>
              <a:ext cx="4397027" cy="861775"/>
            </a:xfrm>
            <a:prstGeom prst="rect">
              <a:avLst/>
            </a:prstGeom>
            <a:noFill/>
          </p:spPr>
          <p:txBody>
            <a:bodyPr wrap="square">
              <a:spAutoFit/>
            </a:bodyPr>
            <a:lstStyle/>
            <a:p>
              <a:pPr algn="ct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Đại</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hội</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Thể</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thao</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Ô-</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lim</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pích</a:t>
              </a:r>
              <a:endPar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endParaRPr>
            </a:p>
            <a:p>
              <a:pPr algn="ct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là</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tục</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lệ</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tốt</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đẹp</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dirty="0">
                <a:solidFill>
                  <a:srgbClr val="C00000"/>
                </a:solidFill>
                <a:latin typeface="Times New Roman" panose="02020603050405020304" pitchFamily="18" charset="0"/>
                <a:cs typeface="Times New Roman" panose="02020603050405020304" pitchFamily="18" charset="0"/>
              </a:endParaRPr>
            </a:p>
          </p:txBody>
        </p:sp>
      </p:grpSp>
      <p:sp>
        <p:nvSpPr>
          <p:cNvPr id="15" name="Freeform: Shape 14">
            <a:extLst>
              <a:ext uri="{FF2B5EF4-FFF2-40B4-BE49-F238E27FC236}">
                <a16:creationId xmlns:a16="http://schemas.microsoft.com/office/drawing/2014/main" id="{5107BB65-1BDD-A7C8-BEC2-D42482DBA395}"/>
              </a:ext>
            </a:extLst>
          </p:cNvPr>
          <p:cNvSpPr/>
          <p:nvPr/>
        </p:nvSpPr>
        <p:spPr>
          <a:xfrm rot="20700148" flipH="1">
            <a:off x="3740480" y="1917685"/>
            <a:ext cx="699645" cy="732169"/>
          </a:xfrm>
          <a:custGeom>
            <a:avLst/>
            <a:gdLst>
              <a:gd name="connsiteX0" fmla="*/ 0 w 558800"/>
              <a:gd name="connsiteY0" fmla="*/ 523642 h 523642"/>
              <a:gd name="connsiteX1" fmla="*/ 111760 w 558800"/>
              <a:gd name="connsiteY1" fmla="*/ 178202 h 523642"/>
              <a:gd name="connsiteX2" fmla="*/ 355600 w 558800"/>
              <a:gd name="connsiteY2" fmla="*/ 15642 h 523642"/>
              <a:gd name="connsiteX3" fmla="*/ 558800 w 558800"/>
              <a:gd name="connsiteY3" fmla="*/ 15642 h 523642"/>
            </a:gdLst>
            <a:ahLst/>
            <a:cxnLst>
              <a:cxn ang="0">
                <a:pos x="connsiteX0" y="connsiteY0"/>
              </a:cxn>
              <a:cxn ang="0">
                <a:pos x="connsiteX1" y="connsiteY1"/>
              </a:cxn>
              <a:cxn ang="0">
                <a:pos x="connsiteX2" y="connsiteY2"/>
              </a:cxn>
              <a:cxn ang="0">
                <a:pos x="connsiteX3" y="connsiteY3"/>
              </a:cxn>
            </a:cxnLst>
            <a:rect l="l" t="t" r="r" b="b"/>
            <a:pathLst>
              <a:path w="558800" h="523642">
                <a:moveTo>
                  <a:pt x="0" y="523642"/>
                </a:moveTo>
                <a:cubicBezTo>
                  <a:pt x="26246" y="393255"/>
                  <a:pt x="52493" y="262869"/>
                  <a:pt x="111760" y="178202"/>
                </a:cubicBezTo>
                <a:cubicBezTo>
                  <a:pt x="171027" y="93535"/>
                  <a:pt x="281093" y="42735"/>
                  <a:pt x="355600" y="15642"/>
                </a:cubicBezTo>
                <a:cubicBezTo>
                  <a:pt x="430107" y="-11451"/>
                  <a:pt x="494453" y="2095"/>
                  <a:pt x="558800" y="15642"/>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37EBBD52-D2B7-5FEC-DE45-6AC7CF9C77B1}"/>
              </a:ext>
            </a:extLst>
          </p:cNvPr>
          <p:cNvSpPr/>
          <p:nvPr/>
        </p:nvSpPr>
        <p:spPr>
          <a:xfrm>
            <a:off x="6981151" y="1881305"/>
            <a:ext cx="865042" cy="727586"/>
          </a:xfrm>
          <a:custGeom>
            <a:avLst/>
            <a:gdLst>
              <a:gd name="connsiteX0" fmla="*/ 0 w 558800"/>
              <a:gd name="connsiteY0" fmla="*/ 523642 h 523642"/>
              <a:gd name="connsiteX1" fmla="*/ 111760 w 558800"/>
              <a:gd name="connsiteY1" fmla="*/ 178202 h 523642"/>
              <a:gd name="connsiteX2" fmla="*/ 355600 w 558800"/>
              <a:gd name="connsiteY2" fmla="*/ 15642 h 523642"/>
              <a:gd name="connsiteX3" fmla="*/ 558800 w 558800"/>
              <a:gd name="connsiteY3" fmla="*/ 15642 h 523642"/>
            </a:gdLst>
            <a:ahLst/>
            <a:cxnLst>
              <a:cxn ang="0">
                <a:pos x="connsiteX0" y="connsiteY0"/>
              </a:cxn>
              <a:cxn ang="0">
                <a:pos x="connsiteX1" y="connsiteY1"/>
              </a:cxn>
              <a:cxn ang="0">
                <a:pos x="connsiteX2" y="connsiteY2"/>
              </a:cxn>
              <a:cxn ang="0">
                <a:pos x="connsiteX3" y="connsiteY3"/>
              </a:cxn>
            </a:cxnLst>
            <a:rect l="l" t="t" r="r" b="b"/>
            <a:pathLst>
              <a:path w="558800" h="523642">
                <a:moveTo>
                  <a:pt x="0" y="523642"/>
                </a:moveTo>
                <a:cubicBezTo>
                  <a:pt x="26246" y="393255"/>
                  <a:pt x="52493" y="262869"/>
                  <a:pt x="111760" y="178202"/>
                </a:cubicBezTo>
                <a:cubicBezTo>
                  <a:pt x="171027" y="93535"/>
                  <a:pt x="281093" y="42735"/>
                  <a:pt x="355600" y="15642"/>
                </a:cubicBezTo>
                <a:cubicBezTo>
                  <a:pt x="430107" y="-11451"/>
                  <a:pt x="494453" y="2095"/>
                  <a:pt x="558800" y="15642"/>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F5A761C4-D2E0-5B4C-CAE3-128E46D32AD6}"/>
              </a:ext>
            </a:extLst>
          </p:cNvPr>
          <p:cNvSpPr/>
          <p:nvPr/>
        </p:nvSpPr>
        <p:spPr>
          <a:xfrm flipV="1">
            <a:off x="7427625" y="2737174"/>
            <a:ext cx="1179786" cy="443816"/>
          </a:xfrm>
          <a:custGeom>
            <a:avLst/>
            <a:gdLst>
              <a:gd name="connsiteX0" fmla="*/ 0 w 1188720"/>
              <a:gd name="connsiteY0" fmla="*/ 83629 h 337629"/>
              <a:gd name="connsiteX1" fmla="*/ 579120 w 1188720"/>
              <a:gd name="connsiteY1" fmla="*/ 2349 h 337629"/>
              <a:gd name="connsiteX2" fmla="*/ 995680 w 1188720"/>
              <a:gd name="connsiteY2" fmla="*/ 164909 h 337629"/>
              <a:gd name="connsiteX3" fmla="*/ 1188720 w 1188720"/>
              <a:gd name="connsiteY3" fmla="*/ 337629 h 337629"/>
            </a:gdLst>
            <a:ahLst/>
            <a:cxnLst>
              <a:cxn ang="0">
                <a:pos x="connsiteX0" y="connsiteY0"/>
              </a:cxn>
              <a:cxn ang="0">
                <a:pos x="connsiteX1" y="connsiteY1"/>
              </a:cxn>
              <a:cxn ang="0">
                <a:pos x="connsiteX2" y="connsiteY2"/>
              </a:cxn>
              <a:cxn ang="0">
                <a:pos x="connsiteX3" y="connsiteY3"/>
              </a:cxn>
            </a:cxnLst>
            <a:rect l="l" t="t" r="r" b="b"/>
            <a:pathLst>
              <a:path w="1188720" h="337629">
                <a:moveTo>
                  <a:pt x="0" y="83629"/>
                </a:moveTo>
                <a:cubicBezTo>
                  <a:pt x="206586" y="36215"/>
                  <a:pt x="413173" y="-11198"/>
                  <a:pt x="579120" y="2349"/>
                </a:cubicBezTo>
                <a:cubicBezTo>
                  <a:pt x="745067" y="15896"/>
                  <a:pt x="894080" y="109029"/>
                  <a:pt x="995680" y="164909"/>
                </a:cubicBezTo>
                <a:cubicBezTo>
                  <a:pt x="1097280" y="220789"/>
                  <a:pt x="1143000" y="279209"/>
                  <a:pt x="1188720" y="337629"/>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019D0B5C-3DF6-1766-38F7-20442BBD78CE}"/>
              </a:ext>
            </a:extLst>
          </p:cNvPr>
          <p:cNvSpPr/>
          <p:nvPr/>
        </p:nvSpPr>
        <p:spPr>
          <a:xfrm>
            <a:off x="7427625" y="3753310"/>
            <a:ext cx="849509" cy="306717"/>
          </a:xfrm>
          <a:custGeom>
            <a:avLst/>
            <a:gdLst>
              <a:gd name="connsiteX0" fmla="*/ 0 w 772160"/>
              <a:gd name="connsiteY0" fmla="*/ 0 h 274320"/>
              <a:gd name="connsiteX1" fmla="*/ 193040 w 772160"/>
              <a:gd name="connsiteY1" fmla="*/ 203200 h 274320"/>
              <a:gd name="connsiteX2" fmla="*/ 772160 w 772160"/>
              <a:gd name="connsiteY2" fmla="*/ 274320 h 274320"/>
            </a:gdLst>
            <a:ahLst/>
            <a:cxnLst>
              <a:cxn ang="0">
                <a:pos x="connsiteX0" y="connsiteY0"/>
              </a:cxn>
              <a:cxn ang="0">
                <a:pos x="connsiteX1" y="connsiteY1"/>
              </a:cxn>
              <a:cxn ang="0">
                <a:pos x="connsiteX2" y="connsiteY2"/>
              </a:cxn>
            </a:cxnLst>
            <a:rect l="l" t="t" r="r" b="b"/>
            <a:pathLst>
              <a:path w="772160" h="274320">
                <a:moveTo>
                  <a:pt x="0" y="0"/>
                </a:moveTo>
                <a:cubicBezTo>
                  <a:pt x="32173" y="78740"/>
                  <a:pt x="64347" y="157480"/>
                  <a:pt x="193040" y="203200"/>
                </a:cubicBezTo>
                <a:cubicBezTo>
                  <a:pt x="321733" y="248920"/>
                  <a:pt x="546946" y="261620"/>
                  <a:pt x="772160" y="274320"/>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7435A2A2-1431-7CDB-1BC9-66CF937A98BD}"/>
              </a:ext>
            </a:extLst>
          </p:cNvPr>
          <p:cNvSpPr/>
          <p:nvPr/>
        </p:nvSpPr>
        <p:spPr>
          <a:xfrm>
            <a:off x="6622535" y="4028077"/>
            <a:ext cx="972403" cy="1160873"/>
          </a:xfrm>
          <a:custGeom>
            <a:avLst/>
            <a:gdLst>
              <a:gd name="connsiteX0" fmla="*/ 121409 w 923842"/>
              <a:gd name="connsiteY0" fmla="*/ 0 h 1343608"/>
              <a:gd name="connsiteX1" fmla="*/ 111 w 923842"/>
              <a:gd name="connsiteY1" fmla="*/ 373224 h 1343608"/>
              <a:gd name="connsiteX2" fmla="*/ 140070 w 923842"/>
              <a:gd name="connsiteY2" fmla="*/ 755779 h 1343608"/>
              <a:gd name="connsiteX3" fmla="*/ 401328 w 923842"/>
              <a:gd name="connsiteY3" fmla="*/ 1026367 h 1343608"/>
              <a:gd name="connsiteX4" fmla="*/ 923842 w 923842"/>
              <a:gd name="connsiteY4" fmla="*/ 1343608 h 1343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842" h="1343608">
                <a:moveTo>
                  <a:pt x="121409" y="0"/>
                </a:moveTo>
                <a:cubicBezTo>
                  <a:pt x="59205" y="123630"/>
                  <a:pt x="-2999" y="247261"/>
                  <a:pt x="111" y="373224"/>
                </a:cubicBezTo>
                <a:cubicBezTo>
                  <a:pt x="3221" y="499187"/>
                  <a:pt x="73201" y="646922"/>
                  <a:pt x="140070" y="755779"/>
                </a:cubicBezTo>
                <a:cubicBezTo>
                  <a:pt x="206939" y="864636"/>
                  <a:pt x="270699" y="928396"/>
                  <a:pt x="401328" y="1026367"/>
                </a:cubicBezTo>
                <a:cubicBezTo>
                  <a:pt x="531957" y="1124338"/>
                  <a:pt x="727899" y="1233973"/>
                  <a:pt x="923842" y="1343608"/>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73C4C9D4-572A-990E-E05D-9BD959DA8C98}"/>
              </a:ext>
            </a:extLst>
          </p:cNvPr>
          <p:cNvSpPr/>
          <p:nvPr/>
        </p:nvSpPr>
        <p:spPr>
          <a:xfrm>
            <a:off x="2865955" y="2910253"/>
            <a:ext cx="954710" cy="219680"/>
          </a:xfrm>
          <a:custGeom>
            <a:avLst/>
            <a:gdLst>
              <a:gd name="connsiteX0" fmla="*/ 717630 w 717630"/>
              <a:gd name="connsiteY0" fmla="*/ 138896 h 138896"/>
              <a:gd name="connsiteX1" fmla="*/ 462987 w 717630"/>
              <a:gd name="connsiteY1" fmla="*/ 0 h 138896"/>
              <a:gd name="connsiteX2" fmla="*/ 0 w 717630"/>
              <a:gd name="connsiteY2" fmla="*/ 138896 h 138896"/>
            </a:gdLst>
            <a:ahLst/>
            <a:cxnLst>
              <a:cxn ang="0">
                <a:pos x="connsiteX0" y="connsiteY0"/>
              </a:cxn>
              <a:cxn ang="0">
                <a:pos x="connsiteX1" y="connsiteY1"/>
              </a:cxn>
              <a:cxn ang="0">
                <a:pos x="connsiteX2" y="connsiteY2"/>
              </a:cxn>
            </a:cxnLst>
            <a:rect l="l" t="t" r="r" b="b"/>
            <a:pathLst>
              <a:path w="717630" h="138896">
                <a:moveTo>
                  <a:pt x="717630" y="138896"/>
                </a:moveTo>
                <a:cubicBezTo>
                  <a:pt x="650111" y="69448"/>
                  <a:pt x="582592" y="0"/>
                  <a:pt x="462987" y="0"/>
                </a:cubicBezTo>
                <a:cubicBezTo>
                  <a:pt x="343382" y="0"/>
                  <a:pt x="171691" y="69448"/>
                  <a:pt x="0" y="138896"/>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263C78CD-2A58-163D-C7D5-6AEC72D9CCCD}"/>
              </a:ext>
            </a:extLst>
          </p:cNvPr>
          <p:cNvSpPr/>
          <p:nvPr/>
        </p:nvSpPr>
        <p:spPr>
          <a:xfrm>
            <a:off x="3363146" y="3953485"/>
            <a:ext cx="849661" cy="149185"/>
          </a:xfrm>
          <a:custGeom>
            <a:avLst/>
            <a:gdLst>
              <a:gd name="connsiteX0" fmla="*/ 1134319 w 1134319"/>
              <a:gd name="connsiteY0" fmla="*/ 0 h 198913"/>
              <a:gd name="connsiteX1" fmla="*/ 868101 w 1134319"/>
              <a:gd name="connsiteY1" fmla="*/ 185195 h 198913"/>
              <a:gd name="connsiteX2" fmla="*/ 289367 w 1134319"/>
              <a:gd name="connsiteY2" fmla="*/ 185195 h 198913"/>
              <a:gd name="connsiteX3" fmla="*/ 0 w 1134319"/>
              <a:gd name="connsiteY3" fmla="*/ 185195 h 198913"/>
            </a:gdLst>
            <a:ahLst/>
            <a:cxnLst>
              <a:cxn ang="0">
                <a:pos x="connsiteX0" y="connsiteY0"/>
              </a:cxn>
              <a:cxn ang="0">
                <a:pos x="connsiteX1" y="connsiteY1"/>
              </a:cxn>
              <a:cxn ang="0">
                <a:pos x="connsiteX2" y="connsiteY2"/>
              </a:cxn>
              <a:cxn ang="0">
                <a:pos x="connsiteX3" y="connsiteY3"/>
              </a:cxn>
            </a:cxnLst>
            <a:rect l="l" t="t" r="r" b="b"/>
            <a:pathLst>
              <a:path w="1134319" h="198913">
                <a:moveTo>
                  <a:pt x="1134319" y="0"/>
                </a:moveTo>
                <a:cubicBezTo>
                  <a:pt x="1071622" y="77164"/>
                  <a:pt x="1008926" y="154329"/>
                  <a:pt x="868101" y="185195"/>
                </a:cubicBezTo>
                <a:cubicBezTo>
                  <a:pt x="727276" y="216061"/>
                  <a:pt x="289367" y="185195"/>
                  <a:pt x="289367" y="185195"/>
                </a:cubicBezTo>
                <a:lnTo>
                  <a:pt x="0" y="185195"/>
                </a:ln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81A779FD-8D6F-4111-E5CF-EC6409CF1E5B}"/>
              </a:ext>
            </a:extLst>
          </p:cNvPr>
          <p:cNvSpPr/>
          <p:nvPr/>
        </p:nvSpPr>
        <p:spPr>
          <a:xfrm>
            <a:off x="3703312" y="4702575"/>
            <a:ext cx="624240" cy="842059"/>
          </a:xfrm>
          <a:custGeom>
            <a:avLst/>
            <a:gdLst>
              <a:gd name="connsiteX0" fmla="*/ 833377 w 833377"/>
              <a:gd name="connsiteY0" fmla="*/ 0 h 1122745"/>
              <a:gd name="connsiteX1" fmla="*/ 752354 w 833377"/>
              <a:gd name="connsiteY1" fmla="*/ 451413 h 1122745"/>
              <a:gd name="connsiteX2" fmla="*/ 520860 w 833377"/>
              <a:gd name="connsiteY2" fmla="*/ 925975 h 1122745"/>
              <a:gd name="connsiteX3" fmla="*/ 0 w 833377"/>
              <a:gd name="connsiteY3" fmla="*/ 1122745 h 1122745"/>
            </a:gdLst>
            <a:ahLst/>
            <a:cxnLst>
              <a:cxn ang="0">
                <a:pos x="connsiteX0" y="connsiteY0"/>
              </a:cxn>
              <a:cxn ang="0">
                <a:pos x="connsiteX1" y="connsiteY1"/>
              </a:cxn>
              <a:cxn ang="0">
                <a:pos x="connsiteX2" y="connsiteY2"/>
              </a:cxn>
              <a:cxn ang="0">
                <a:pos x="connsiteX3" y="connsiteY3"/>
              </a:cxn>
            </a:cxnLst>
            <a:rect l="l" t="t" r="r" b="b"/>
            <a:pathLst>
              <a:path w="833377" h="1122745">
                <a:moveTo>
                  <a:pt x="833377" y="0"/>
                </a:moveTo>
                <a:cubicBezTo>
                  <a:pt x="818908" y="148542"/>
                  <a:pt x="804440" y="297084"/>
                  <a:pt x="752354" y="451413"/>
                </a:cubicBezTo>
                <a:cubicBezTo>
                  <a:pt x="700268" y="605742"/>
                  <a:pt x="646252" y="814086"/>
                  <a:pt x="520860" y="925975"/>
                </a:cubicBezTo>
                <a:cubicBezTo>
                  <a:pt x="395468" y="1037864"/>
                  <a:pt x="197734" y="1080304"/>
                  <a:pt x="0" y="1122745"/>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23" name="TextBox 22">
            <a:extLst>
              <a:ext uri="{FF2B5EF4-FFF2-40B4-BE49-F238E27FC236}">
                <a16:creationId xmlns:a16="http://schemas.microsoft.com/office/drawing/2014/main" id="{E0468CEB-051A-2FD0-7925-43ACCC5D47C5}"/>
              </a:ext>
            </a:extLst>
          </p:cNvPr>
          <p:cNvSpPr txBox="1"/>
          <p:nvPr/>
        </p:nvSpPr>
        <p:spPr>
          <a:xfrm>
            <a:off x="2943210" y="733080"/>
            <a:ext cx="6193689" cy="900247"/>
          </a:xfrm>
          <a:prstGeom prst="rect">
            <a:avLst/>
          </a:prstGeom>
          <a:gradFill flip="none" rotWithShape="1">
            <a:gsLst>
              <a:gs pos="0">
                <a:srgbClr val="4472C4">
                  <a:lumMod val="5000"/>
                  <a:lumOff val="95000"/>
                  <a:alpha val="20000"/>
                </a:srgbClr>
              </a:gs>
              <a:gs pos="74000">
                <a:srgbClr val="66CCFF"/>
              </a:gs>
              <a:gs pos="83000">
                <a:srgbClr val="66CCFF"/>
              </a:gs>
              <a:gs pos="100000">
                <a:sysClr val="window" lastClr="FFFFFF"/>
              </a:gs>
            </a:gsLst>
            <a:lin ang="10800000" scaled="1"/>
            <a:tileRect/>
          </a:gradFill>
        </p:spPr>
        <p:txBody>
          <a:bodyPr wrap="square" lIns="68516" tIns="34258" rIns="68516" bIns="34258" rtlCol="0">
            <a:spAutoFit/>
          </a:bodyPr>
          <a:lstStyle/>
          <a:p>
            <a:pPr marL="342580" lvl="1" defTabSz="685160">
              <a:defRPr/>
            </a:pP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Theo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em</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vì</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sao</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nói</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Đại</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hội</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Thể</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thao</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Ô-</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lim</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pích</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là</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tục</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lệ</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tốt</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đẹp</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p>
        </p:txBody>
      </p:sp>
    </p:spTree>
    <p:extLst>
      <p:ext uri="{BB962C8B-B14F-4D97-AF65-F5344CB8AC3E}">
        <p14:creationId xmlns:p14="http://schemas.microsoft.com/office/powerpoint/2010/main" val="306276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900736"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1364433" y="2384176"/>
            <a:ext cx="9312153" cy="272873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1951746" y="2384176"/>
            <a:ext cx="8137525" cy="3170099"/>
          </a:xfrm>
          <a:prstGeom prst="rect">
            <a:avLst/>
          </a:prstGeom>
        </p:spPr>
        <p:txBody>
          <a:bodyPr>
            <a:spAutoFit/>
          </a:bodyPr>
          <a:lstStyle/>
          <a:p>
            <a:pPr algn="just"/>
            <a:r>
              <a:rPr lang="en-US" sz="4000" b="1" i="1" dirty="0" err="1">
                <a:solidFill>
                  <a:srgbClr val="0000CC"/>
                </a:solidFill>
                <a:effectLst/>
                <a:latin typeface="Times New Roman" panose="02020603050405020304" pitchFamily="18" charset="0"/>
                <a:ea typeface="Times New Roman" panose="02020603050405020304" pitchFamily="18" charset="0"/>
              </a:rPr>
              <a:t>Bài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văn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cho</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biết</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thể</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thao</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có</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khả</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năng</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kết</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nối</a:t>
            </a:r>
            <a:r>
              <a:rPr lang="en-US" sz="4000" b="1" i="1" dirty="0">
                <a:solidFill>
                  <a:srgbClr val="0000CC"/>
                </a:solidFill>
                <a:effectLst/>
                <a:latin typeface="Times New Roman" panose="02020603050405020304" pitchFamily="18" charset="0"/>
                <a:ea typeface="Times New Roman" panose="02020603050405020304" pitchFamily="18" charset="0"/>
              </a:rPr>
              <a:t> con </a:t>
            </a:r>
            <a:r>
              <a:rPr lang="en-US" sz="4000" b="1" i="1" dirty="0" err="1">
                <a:solidFill>
                  <a:srgbClr val="0000CC"/>
                </a:solidFill>
                <a:effectLst/>
                <a:latin typeface="Times New Roman" panose="02020603050405020304" pitchFamily="18" charset="0"/>
                <a:ea typeface="Times New Roman" panose="02020603050405020304" pitchFamily="18" charset="0"/>
              </a:rPr>
              <a:t>người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trên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thế</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giới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với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nhau</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đem</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lại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không</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khí</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hoà</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bình</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hữu</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nghị</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trên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thế</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giới</a:t>
            </a:r>
            <a:r>
              <a:rPr lang="en-US" sz="4000" b="1" i="1" dirty="0">
                <a:solidFill>
                  <a:srgbClr val="0000CC"/>
                </a:solidFill>
                <a:effectLst/>
                <a:latin typeface="Times New Roman" panose="02020603050405020304" pitchFamily="18" charset="0"/>
                <a:ea typeface="Times New Roman" panose="02020603050405020304" pitchFamily="18" charset="0"/>
              </a:rPr>
              <a:t>,...</a:t>
            </a:r>
            <a:endParaRPr lang="en-US" sz="4000" b="1" dirty="0">
              <a:solidFill>
                <a:srgbClr val="0000CC"/>
              </a:solidFill>
              <a:effectLst/>
              <a:latin typeface="Times New Roman" panose="02020603050405020304" pitchFamily="18" charset="0"/>
              <a:ea typeface="Times New Roman" panose="02020603050405020304" pitchFamily="18" charset="0"/>
            </a:endParaRPr>
          </a:p>
          <a:p>
            <a:pPr algn="just"/>
            <a:r>
              <a:rPr lang="nl-NL" sz="4000" dirty="0">
                <a:solidFill>
                  <a:srgbClr val="FF0000"/>
                </a:solidFill>
                <a:latin typeface="Times New Roman" pitchFamily="18" charset="0"/>
                <a:cs typeface="Times New Roman" pitchFamily="18" charset="0"/>
              </a:rPr>
              <a:t>.</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9F7F7"/>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A15C3B6-992D-4ACC-A967-B29BEFEB15B2}"/>
              </a:ext>
            </a:extLst>
          </p:cNvPr>
          <p:cNvGrpSpPr/>
          <p:nvPr/>
        </p:nvGrpSpPr>
        <p:grpSpPr>
          <a:xfrm>
            <a:off x="2433260" y="254413"/>
            <a:ext cx="7157324" cy="5644850"/>
            <a:chOff x="2433260" y="254413"/>
            <a:chExt cx="7157324" cy="5644850"/>
          </a:xfrm>
        </p:grpSpPr>
        <p:pic>
          <p:nvPicPr>
            <p:cNvPr id="9" name="Picture 8" descr="Icon&#10;&#10;Description automatically generated">
              <a:extLst>
                <a:ext uri="{FF2B5EF4-FFF2-40B4-BE49-F238E27FC236}">
                  <a16:creationId xmlns:a16="http://schemas.microsoft.com/office/drawing/2014/main" id="{EE8EAC5D-8861-4196-A543-1991D27F7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6" name="Picture 25">
              <a:extLst>
                <a:ext uri="{FF2B5EF4-FFF2-40B4-BE49-F238E27FC236}">
                  <a16:creationId xmlns:a16="http://schemas.microsoft.com/office/drawing/2014/main" id="{BC1064AA-2C7E-460A-9A28-13EFB7156E07}"/>
                </a:ext>
              </a:extLst>
            </p:cNvPr>
            <p:cNvPicPr>
              <a:picLocks noChangeAspect="1"/>
            </p:cNvPicPr>
            <p:nvPr/>
          </p:nvPicPr>
          <p:blipFill>
            <a:blip r:embed="rId3"/>
            <a:stretch>
              <a:fillRect/>
            </a:stretch>
          </p:blipFill>
          <p:spPr>
            <a:xfrm>
              <a:off x="2433260" y="1156426"/>
              <a:ext cx="7157324" cy="3188484"/>
            </a:xfrm>
            <a:prstGeom prst="rect">
              <a:avLst/>
            </a:prstGeom>
          </p:spPr>
        </p:pic>
      </p:grpSp>
      <p:pic>
        <p:nvPicPr>
          <p:cNvPr id="16" name="Picture 15" descr="Shape&#10;&#10;Description automatically generated with medium confidence">
            <a:extLst>
              <a:ext uri="{FF2B5EF4-FFF2-40B4-BE49-F238E27FC236}">
                <a16:creationId xmlns:a16="http://schemas.microsoft.com/office/drawing/2014/main" id="{260A94D9-2D38-4729-B32F-546D6FB47B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DB37DA56-8CA0-49B5-8672-CFC34F0083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a:extLst>
              <a:ext uri="{FF2B5EF4-FFF2-40B4-BE49-F238E27FC236}">
                <a16:creationId xmlns:a16="http://schemas.microsoft.com/office/drawing/2014/main" id="{2B839CD6-1552-426F-9047-A10150B2D6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3017"/>
          <a:stretch/>
        </p:blipFill>
        <p:spPr>
          <a:xfrm>
            <a:off x="5454868" y="5388689"/>
            <a:ext cx="1939159" cy="708015"/>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1C8F42F3-7517-4D84-83DE-CDD66D07C1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D2EF4CB0-0F5B-408A-B031-7D2B1A7905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FE01394F-CD90-4143-B6B4-FBABA38FF5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E47A93BD-DD07-4F3D-A6CD-B7AB34F0A9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1FE9837-8D78-4C36-A84E-EB48871A7C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890E0501-C54C-49F3-A724-48A456C1AB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spTree>
    <p:extLst>
      <p:ext uri="{BB962C8B-B14F-4D97-AF65-F5344CB8AC3E}">
        <p14:creationId xmlns:p14="http://schemas.microsoft.com/office/powerpoint/2010/main" val="2140441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9" presetClass="path" presetSubtype="0" accel="50000" decel="50000" fill="hold" nodeType="withEffect">
                                  <p:stCondLst>
                                    <p:cond delay="0"/>
                                  </p:stCondLst>
                                  <p:childTnLst>
                                    <p:animMotion origin="layout" path="M -0.02825 -0.5338 C -0.04792 -0.5338 -0.06315 -0.36852 -0.06315 -0.1669 C -0.06315 0.04028 -0.04792 0.20625 -0.02825 0.20625 C -0.00859 0.20625 0.00664 0.37153 0.00664 0.57893 C 0.00664 0.78032 -0.00859 0.94629 -0.02825 0.94629 " pathEditMode="relative" rAng="5400000" ptsTypes="AAAAA">
                                      <p:cBhvr>
                                        <p:cTn id="12" dur="7000" fill="hold"/>
                                        <p:tgtEl>
                                          <p:spTgt spid="19"/>
                                        </p:tgtEl>
                                        <p:attrNameLst>
                                          <p:attrName>ppt_x</p:attrName>
                                          <p:attrName>ppt_y</p:attrName>
                                        </p:attrNameLst>
                                      </p:cBhvr>
                                      <p:rCtr x="0" y="74005"/>
                                    </p:animMotion>
                                  </p:childTnLst>
                                </p:cTn>
                              </p:par>
                              <p:par>
                                <p:cTn id="13" presetID="39" presetClass="path" presetSubtype="0" accel="50000" decel="50000" fill="hold" nodeType="withEffect">
                                  <p:stCondLst>
                                    <p:cond delay="0"/>
                                  </p:stCondLst>
                                  <p:childTnLst>
                                    <p:animMotion origin="layout" path="M -0.02578 -0.19328 C -0.04544 -0.19328 -0.06067 -0.06342 -0.06067 0.09468 C -0.06067 0.25741 -0.04544 0.3875 -0.02578 0.3875 C -0.00612 0.3875 0.00912 0.51736 0.00912 0.6801 C 0.00912 0.8382 -0.00612 0.96829 -0.02578 0.96829 " pathEditMode="relative" rAng="5400000" ptsTypes="AAAAA">
                                      <p:cBhvr>
                                        <p:cTn id="14" dur="8000" fill="hold"/>
                                        <p:tgtEl>
                                          <p:spTgt spid="17"/>
                                        </p:tgtEl>
                                        <p:attrNameLst>
                                          <p:attrName>ppt_x</p:attrName>
                                          <p:attrName>ppt_y</p:attrName>
                                        </p:attrNameLst>
                                      </p:cBhvr>
                                      <p:rCtr x="0" y="58079"/>
                                    </p:animMotion>
                                  </p:childTnLst>
                                </p:cTn>
                              </p:par>
                              <p:par>
                                <p:cTn id="15" presetID="39" presetClass="path" presetSubtype="0" accel="50000" decel="50000" fill="hold" nodeType="withEffect">
                                  <p:stCondLst>
                                    <p:cond delay="0"/>
                                  </p:stCondLst>
                                  <p:childTnLst>
                                    <p:animMotion origin="layout" path="M 0.09284 -0.75672 C 0.07318 -0.75672 0.05795 -0.56736 0.05795 -0.33704 C 0.05795 -0.10047 0.07318 0.08935 0.09284 0.08935 C 0.1125 0.08935 0.12774 0.27847 0.12774 0.51551 C 0.12774 0.74583 0.1125 0.93541 0.09284 0.93541 " pathEditMode="relative" rAng="5400000" ptsTypes="AAAAA">
                                      <p:cBhvr>
                                        <p:cTn id="16" dur="5000" fill="hold"/>
                                        <p:tgtEl>
                                          <p:spTgt spid="18"/>
                                        </p:tgtEl>
                                        <p:attrNameLst>
                                          <p:attrName>ppt_x</p:attrName>
                                          <p:attrName>ppt_y</p:attrName>
                                        </p:attrNameLst>
                                      </p:cBhvr>
                                      <p:rCtr x="0" y="84606"/>
                                    </p:animMotion>
                                  </p:childTnLst>
                                </p:cTn>
                              </p:par>
                              <p:par>
                                <p:cTn id="17" presetID="39" presetClass="path" presetSubtype="0" accel="50000" decel="50000" fill="hold" nodeType="withEffect">
                                  <p:stCondLst>
                                    <p:cond delay="0"/>
                                  </p:stCondLst>
                                  <p:childTnLst>
                                    <p:animMotion origin="layout" path="M -0.02826 -0.9125 C -0.04792 -0.9125 -0.06315 -0.70486 -0.06315 -0.45185 C -0.06315 -0.19143 -0.04792 0.0169 -0.02826 0.0169 C -0.0086 0.0169 0.00664 0.22454 0.00664 0.48495 C 0.00664 0.73796 -0.0086 0.9463 -0.02826 0.9463 " pathEditMode="relative" rAng="5400000" ptsTypes="AAAAA">
                                      <p:cBhvr>
                                        <p:cTn id="18" dur="6000" fill="hold"/>
                                        <p:tgtEl>
                                          <p:spTgt spid="20"/>
                                        </p:tgtEl>
                                        <p:attrNameLst>
                                          <p:attrName>ppt_x</p:attrName>
                                          <p:attrName>ppt_y</p:attrName>
                                        </p:attrNameLst>
                                      </p:cBhvr>
                                      <p:rCtr x="0" y="92940"/>
                                    </p:animMotion>
                                  </p:childTnLst>
                                </p:cTn>
                              </p:par>
                              <p:par>
                                <p:cTn id="19" presetID="39" presetClass="path" presetSubtype="0" accel="50000" decel="50000" fill="hold" nodeType="withEffect">
                                  <p:stCondLst>
                                    <p:cond delay="0"/>
                                  </p:stCondLst>
                                  <p:childTnLst>
                                    <p:animMotion origin="layout" path="M -0.02774 -0.91342 C -0.0474 -0.91342 -0.06263 -0.70578 -0.06263 -0.45278 C -0.06263 -0.19236 -0.0474 0.01597 -0.02774 0.01597 C -0.00807 0.01597 0.00716 0.22361 0.00716 0.48403 C 0.00716 0.73704 -0.00807 0.94537 -0.02774 0.94537 " pathEditMode="relative" rAng="5400000" ptsTypes="AAAAA">
                                      <p:cBhvr>
                                        <p:cTn id="20" dur="7000" fill="hold"/>
                                        <p:tgtEl>
                                          <p:spTgt spid="23"/>
                                        </p:tgtEl>
                                        <p:attrNameLst>
                                          <p:attrName>ppt_x</p:attrName>
                                          <p:attrName>ppt_y</p:attrName>
                                        </p:attrNameLst>
                                      </p:cBhvr>
                                      <p:rCtr x="0" y="92940"/>
                                    </p:animMotion>
                                  </p:childTnLst>
                                </p:cTn>
                              </p:par>
                              <p:par>
                                <p:cTn id="21" presetID="39" presetClass="path" presetSubtype="0" accel="50000" decel="50000" fill="hold" nodeType="withEffect">
                                  <p:stCondLst>
                                    <p:cond delay="0"/>
                                  </p:stCondLst>
                                  <p:childTnLst>
                                    <p:animMotion origin="layout" path="M -0.02761 -0.91366 C -0.04727 -0.91366 -0.0625 -0.70602 -0.0625 -0.45301 C -0.0625 -0.19259 -0.04727 0.01574 -0.02761 0.01574 C -0.00795 0.01574 0.00729 0.22338 0.00729 0.48379 C 0.00729 0.7368 -0.00795 0.94514 -0.02761 0.94514 " pathEditMode="relative" rAng="5400000" ptsTypes="AAAAA">
                                      <p:cBhvr>
                                        <p:cTn id="22" dur="4000" fill="hold"/>
                                        <p:tgtEl>
                                          <p:spTgt spid="24"/>
                                        </p:tgtEl>
                                        <p:attrNameLst>
                                          <p:attrName>ppt_x</p:attrName>
                                          <p:attrName>ppt_y</p:attrName>
                                        </p:attrNameLst>
                                      </p:cBhvr>
                                      <p:rCtr x="0" y="92940"/>
                                    </p:animMotion>
                                  </p:childTnLst>
                                </p:cTn>
                              </p:par>
                              <p:par>
                                <p:cTn id="23" presetID="39" presetClass="path" presetSubtype="0" accel="50000" decel="50000" fill="hold" nodeType="withEffect">
                                  <p:stCondLst>
                                    <p:cond delay="0"/>
                                  </p:stCondLst>
                                  <p:childTnLst>
                                    <p:animMotion origin="layout" path="M 0.02592 -0.44189 C 0.00639 -0.44513 -0.01171 -0.39884 -0.01523 -0.33865 C -0.01888 -0.27685 -0.00651 -0.22453 0.0129 -0.22083 C 0.03243 -0.21712 0.04467 -0.16435 0.04102 -0.10254 C 0.03724 -0.04236 0.01941 0.00394 -0.00013 0.00024 " pathEditMode="relative" rAng="5760000" ptsTypes="AAAAA">
                                      <p:cBhvr>
                                        <p:cTn id="24" dur="2000" fill="hold"/>
                                        <p:tgtEl>
                                          <p:spTgt spid="21"/>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ADA85-B0D5-7DB9-53D3-6DBBE3F173E0}"/>
              </a:ext>
            </a:extLst>
          </p:cNvPr>
          <p:cNvPicPr>
            <a:picLocks noChangeAspect="1"/>
          </p:cNvPicPr>
          <p:nvPr/>
        </p:nvPicPr>
        <p:blipFill>
          <a:blip r:embed="rId2"/>
          <a:stretch>
            <a:fillRect/>
          </a:stretch>
        </p:blipFill>
        <p:spPr>
          <a:xfrm>
            <a:off x="978793" y="1223493"/>
            <a:ext cx="10212947" cy="5405906"/>
          </a:xfrm>
          <a:prstGeom prst="rect">
            <a:avLst/>
          </a:prstGeom>
        </p:spPr>
      </p:pic>
      <p:sp>
        <p:nvSpPr>
          <p:cNvPr id="3" name="TextBox 2"/>
          <p:cNvSpPr txBox="1"/>
          <p:nvPr/>
        </p:nvSpPr>
        <p:spPr>
          <a:xfrm>
            <a:off x="581192" y="231715"/>
            <a:ext cx="9799180" cy="830997"/>
          </a:xfrm>
          <a:prstGeom prst="rect">
            <a:avLst/>
          </a:prstGeom>
          <a:noFill/>
        </p:spPr>
        <p:txBody>
          <a:bodyPr wrap="square" rtlCol="0">
            <a:spAutoFit/>
          </a:bodyPr>
          <a:lstStyle/>
          <a:p>
            <a:pPr marL="342900" indent="-342900">
              <a:buAutoNum type="arabicPeriod"/>
            </a:pPr>
            <a:r>
              <a:rPr lang="en-US" sz="2400" b="1" dirty="0" err="1">
                <a:solidFill>
                  <a:srgbClr val="0000FF"/>
                </a:solidFill>
                <a:latin typeface="Times New Roman" pitchFamily="18" charset="0"/>
                <a:cs typeface="Times New Roman" pitchFamily="18" charset="0"/>
              </a:rPr>
              <a:t>Em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biết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cờ</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những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nước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nào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trong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bức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tranh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dưới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đây</a:t>
            </a:r>
            <a:r>
              <a:rPr lang="en-US" sz="2400" b="1" dirty="0">
                <a:solidFill>
                  <a:srgbClr val="0000FF"/>
                </a:solidFill>
                <a:latin typeface="Times New Roman" pitchFamily="18" charset="0"/>
                <a:cs typeface="Times New Roman" pitchFamily="18" charset="0"/>
              </a:rPr>
              <a:t>?</a:t>
            </a:r>
          </a:p>
          <a:p>
            <a:pPr marL="342900" indent="-342900">
              <a:buAutoNum type="arabicPeriod"/>
            </a:pPr>
            <a:r>
              <a:rPr lang="en-US" sz="2400" b="1" dirty="0" err="1">
                <a:solidFill>
                  <a:srgbClr val="0000FF"/>
                </a:solidFill>
                <a:latin typeface="Times New Roman" pitchFamily="18" charset="0"/>
                <a:cs typeface="Times New Roman" pitchFamily="18" charset="0"/>
              </a:rPr>
              <a:t>Vì</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sao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trong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hình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đấu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thể</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thao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này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có</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cờ</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nhiều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nước</a:t>
            </a:r>
            <a:r>
              <a:rPr lang="en-US" sz="2400" b="1"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298047790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Ngọn lửa Ô-lim-pích</a:t>
            </a:r>
            <a:endParaRPr lang="vi-VN" dirty="0"/>
          </a:p>
          <a:p>
            <a:r>
              <a:rPr lang="vi-VN" dirty="0"/>
              <a:t>Tục lệ tổ chức Đại hội Thể thao Ô-lim-pích đã có từ gần 3000 năm trước ở nước Hi Lạp cổ.</a:t>
            </a:r>
          </a:p>
          <a:p>
            <a:r>
              <a:rPr lang="vi-VN" dirty="0"/>
              <a:t>Đại hội được tổ chức bốn năm một lần, vào tháng 7,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vi-VN" dirty="0"/>
              <a:t>Từ năm 1894, tục lệ tốt đẹp này được khôi phục và tổ chức trên phạm vi toàn thế giới. Ngọn lửa mang từ thành phố Ô-lim-pi-a tới được thắp sáng trong giờ khai mạc, báo hiệu bắt đầu những cuộc đua tài theo tinh thần hoà bình và hữu nghị.</a:t>
            </a: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23885" y="500244"/>
            <a:ext cx="11296650" cy="6370975"/>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NGỌN LỬA Ô-LIM-PICH</a:t>
            </a:r>
          </a:p>
          <a:p>
            <a:r>
              <a:rPr lang="en-US" sz="2400" dirty="0">
                <a:latin typeface="Arial" pitchFamily="34" charset="0"/>
                <a:cs typeface="Arial" pitchFamily="34" charset="0"/>
              </a:rPr>
              <a:t>	</a:t>
            </a:r>
            <a:r>
              <a:rPr lang="vi-VN" sz="2400" dirty="0">
                <a:latin typeface="Arial" pitchFamily="34" charset="0"/>
                <a:cs typeface="Arial" pitchFamily="34" charset="0"/>
              </a:rPr>
              <a:t>Tục lệ tổ chức Đại hội Thể thao Ô-lim-pích đã có từ gần 3</a:t>
            </a:r>
            <a:r>
              <a:rPr lang="en-US" sz="2400" dirty="0">
                <a:latin typeface="Arial" pitchFamily="34" charset="0"/>
                <a:cs typeface="Arial" pitchFamily="34" charset="0"/>
              </a:rPr>
              <a:t> </a:t>
            </a:r>
            <a:r>
              <a:rPr lang="vi-VN" sz="2400" dirty="0">
                <a:latin typeface="Arial" pitchFamily="34" charset="0"/>
                <a:cs typeface="Arial" pitchFamily="34" charset="0"/>
              </a:rPr>
              <a:t>000 năm trước ở nước </a:t>
            </a:r>
            <a:r>
              <a:rPr lang="en-US" sz="2400" dirty="0" err="1">
                <a:latin typeface="Arial" pitchFamily="34" charset="0"/>
                <a:cs typeface="Arial" pitchFamily="34" charset="0"/>
              </a:rPr>
              <a:t>Hy</a:t>
            </a:r>
            <a:r>
              <a:rPr lang="vi-VN" sz="2400" dirty="0">
                <a:latin typeface="Arial" pitchFamily="34" charset="0"/>
                <a:cs typeface="Arial" pitchFamily="34" charset="0"/>
              </a:rPr>
              <a:t> Lạp cổ.</a:t>
            </a:r>
          </a:p>
          <a:p>
            <a:r>
              <a:rPr lang="en-US" sz="2400" dirty="0">
                <a:latin typeface="Arial" pitchFamily="34" charset="0"/>
                <a:cs typeface="Arial" pitchFamily="34" charset="0"/>
              </a:rPr>
              <a:t>	</a:t>
            </a:r>
            <a:r>
              <a:rPr lang="vi-VN" sz="2400" dirty="0">
                <a:latin typeface="Arial" pitchFamily="34" charset="0"/>
                <a:cs typeface="Arial" pitchFamily="34" charset="0"/>
              </a:rPr>
              <a:t>Đại hội được tổ chức bốn năm một lần, vào tháng </a:t>
            </a:r>
            <a:r>
              <a:rPr lang="en-US" sz="2400" dirty="0" err="1">
                <a:latin typeface="Arial" pitchFamily="34" charset="0"/>
                <a:cs typeface="Arial" pitchFamily="34" charset="0"/>
              </a:rPr>
              <a:t>Bảy</a:t>
            </a:r>
            <a:r>
              <a:rPr lang="vi-VN" sz="2400" dirty="0">
                <a:latin typeface="Arial" pitchFamily="34" charset="0"/>
                <a:cs typeface="Arial" pitchFamily="34" charset="0"/>
              </a:rPr>
              <a:t>,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a:latin typeface="Arial" pitchFamily="34" charset="0"/>
                <a:cs typeface="Arial" pitchFamily="34" charset="0"/>
              </a:rPr>
              <a:t>	</a:t>
            </a:r>
            <a:r>
              <a:rPr lang="vi-VN" sz="2400" dirty="0">
                <a:latin typeface="Arial" pitchFamily="34" charset="0"/>
                <a:cs typeface="Arial" pitchFamily="34" charset="0"/>
              </a:rPr>
              <a:t>Từ năm 1894, tục lệ tốt đẹp này được khôi phục và tổ chức trên phạm vi toàn thế giới. </a:t>
            </a:r>
            <a:r>
              <a:rPr lang="en-US" sz="2400" dirty="0" err="1">
                <a:latin typeface="Arial" pitchFamily="34" charset="0"/>
                <a:cs typeface="Arial" pitchFamily="34" charset="0"/>
              </a:rPr>
              <a:t>Trong</a:t>
            </a:r>
            <a:r>
              <a:rPr lang="en-US" sz="2400" dirty="0">
                <a:latin typeface="Arial" pitchFamily="34" charset="0"/>
                <a:cs typeface="Arial" pitchFamily="34" charset="0"/>
              </a:rPr>
              <a:t> </a:t>
            </a:r>
            <a:r>
              <a:rPr lang="en-US" sz="2400" dirty="0" err="1">
                <a:latin typeface="Arial" pitchFamily="34" charset="0"/>
                <a:cs typeface="Arial" pitchFamily="34" charset="0"/>
              </a:rPr>
              <a:t>các</a:t>
            </a:r>
            <a:r>
              <a:rPr lang="en-US" sz="2400" dirty="0">
                <a:latin typeface="Arial" pitchFamily="34" charset="0"/>
                <a:cs typeface="Arial" pitchFamily="34" charset="0"/>
              </a:rPr>
              <a:t> </a:t>
            </a:r>
            <a:r>
              <a:rPr lang="en-US" sz="2400" dirty="0" err="1">
                <a:latin typeface="Arial" pitchFamily="34" charset="0"/>
                <a:cs typeface="Arial" pitchFamily="34" charset="0"/>
              </a:rPr>
              <a:t>đại</a:t>
            </a:r>
            <a:r>
              <a:rPr lang="en-US" sz="2400" dirty="0">
                <a:latin typeface="Arial" pitchFamily="34" charset="0"/>
                <a:cs typeface="Arial" pitchFamily="34" charset="0"/>
              </a:rPr>
              <a:t> </a:t>
            </a:r>
            <a:r>
              <a:rPr lang="en-US" sz="2400" dirty="0" err="1">
                <a:latin typeface="Arial" pitchFamily="34" charset="0"/>
                <a:cs typeface="Arial" pitchFamily="34" charset="0"/>
              </a:rPr>
              <a:t>hội</a:t>
            </a:r>
            <a:r>
              <a:rPr lang="en-US" sz="2400" dirty="0">
                <a:latin typeface="Arial" pitchFamily="34" charset="0"/>
                <a:cs typeface="Arial" pitchFamily="34" charset="0"/>
              </a:rPr>
              <a:t> </a:t>
            </a:r>
            <a:r>
              <a:rPr lang="en-US" sz="2400" dirty="0" err="1">
                <a:latin typeface="Arial" pitchFamily="34" charset="0"/>
                <a:cs typeface="Arial" pitchFamily="34" charset="0"/>
              </a:rPr>
              <a:t>về</a:t>
            </a:r>
            <a:r>
              <a:rPr lang="en-US" sz="2400" dirty="0">
                <a:latin typeface="Arial" pitchFamily="34" charset="0"/>
                <a:cs typeface="Arial" pitchFamily="34" charset="0"/>
              </a:rPr>
              <a:t> </a:t>
            </a:r>
            <a:r>
              <a:rPr lang="en-US" sz="2400" dirty="0" err="1">
                <a:latin typeface="Arial" pitchFamily="34" charset="0"/>
                <a:cs typeface="Arial" pitchFamily="34" charset="0"/>
              </a:rPr>
              <a:t>sau</a:t>
            </a:r>
            <a:r>
              <a:rPr lang="en-US" sz="2400" dirty="0">
                <a:latin typeface="Arial" pitchFamily="34" charset="0"/>
                <a:cs typeface="Arial" pitchFamily="34" charset="0"/>
              </a:rPr>
              <a:t>, </a:t>
            </a:r>
            <a:r>
              <a:rPr lang="en-US" sz="2400" dirty="0" err="1">
                <a:latin typeface="Arial" pitchFamily="34" charset="0"/>
                <a:cs typeface="Arial" pitchFamily="34" charset="0"/>
              </a:rPr>
              <a:t>có</a:t>
            </a:r>
            <a:r>
              <a:rPr lang="en-US" sz="2400" dirty="0">
                <a:latin typeface="Arial" pitchFamily="34" charset="0"/>
                <a:cs typeface="Arial" pitchFamily="34" charset="0"/>
              </a:rPr>
              <a:t> </a:t>
            </a:r>
            <a:r>
              <a:rPr lang="en-US" sz="2400" dirty="0" err="1">
                <a:latin typeface="Arial" pitchFamily="34" charset="0"/>
                <a:cs typeface="Arial" pitchFamily="34" charset="0"/>
              </a:rPr>
              <a:t>thêm</a:t>
            </a:r>
            <a:r>
              <a:rPr lang="en-US" sz="2400" dirty="0">
                <a:latin typeface="Arial" pitchFamily="34" charset="0"/>
                <a:cs typeface="Arial" pitchFamily="34" charset="0"/>
              </a:rPr>
              <a:t> </a:t>
            </a:r>
            <a:r>
              <a:rPr lang="en-US" sz="2400" dirty="0" err="1">
                <a:latin typeface="Arial" pitchFamily="34" charset="0"/>
                <a:cs typeface="Arial" pitchFamily="34" charset="0"/>
              </a:rPr>
              <a:t>sự</a:t>
            </a:r>
            <a:r>
              <a:rPr lang="en-US" sz="2400" dirty="0">
                <a:latin typeface="Arial" pitchFamily="34" charset="0"/>
                <a:cs typeface="Arial" pitchFamily="34" charset="0"/>
              </a:rPr>
              <a:t> </a:t>
            </a:r>
            <a:r>
              <a:rPr lang="en-US" sz="2400" dirty="0" err="1">
                <a:latin typeface="Arial" pitchFamily="34" charset="0"/>
                <a:cs typeface="Arial" pitchFamily="34" charset="0"/>
              </a:rPr>
              <a:t>tham</a:t>
            </a:r>
            <a:r>
              <a:rPr lang="en-US" sz="2400" dirty="0">
                <a:latin typeface="Arial" pitchFamily="34" charset="0"/>
                <a:cs typeface="Arial" pitchFamily="34" charset="0"/>
              </a:rPr>
              <a:t> </a:t>
            </a:r>
            <a:r>
              <a:rPr lang="en-US" sz="2400" dirty="0" err="1">
                <a:latin typeface="Arial" pitchFamily="34" charset="0"/>
                <a:cs typeface="Arial" pitchFamily="34" charset="0"/>
              </a:rPr>
              <a:t>gia</a:t>
            </a:r>
            <a:r>
              <a:rPr lang="en-US" sz="2400" dirty="0">
                <a:latin typeface="Arial" pitchFamily="34" charset="0"/>
                <a:cs typeface="Arial" pitchFamily="34" charset="0"/>
              </a:rPr>
              <a:t> </a:t>
            </a:r>
            <a:r>
              <a:rPr lang="en-US" sz="2400" dirty="0" err="1">
                <a:latin typeface="Arial" pitchFamily="34" charset="0"/>
                <a:cs typeface="Arial" pitchFamily="34" charset="0"/>
              </a:rPr>
              <a:t>của</a:t>
            </a:r>
            <a:r>
              <a:rPr lang="en-US" sz="2400" dirty="0">
                <a:latin typeface="Arial" pitchFamily="34" charset="0"/>
                <a:cs typeface="Arial" pitchFamily="34" charset="0"/>
              </a:rPr>
              <a:t> </a:t>
            </a:r>
            <a:r>
              <a:rPr lang="en-US" sz="2400" dirty="0" err="1">
                <a:latin typeface="Arial" pitchFamily="34" charset="0"/>
                <a:cs typeface="Arial" pitchFamily="34" charset="0"/>
              </a:rPr>
              <a:t>các</a:t>
            </a:r>
            <a:r>
              <a:rPr lang="en-US" sz="2400" dirty="0">
                <a:latin typeface="Arial" pitchFamily="34" charset="0"/>
                <a:cs typeface="Arial" pitchFamily="34" charset="0"/>
              </a:rPr>
              <a:t> </a:t>
            </a:r>
            <a:r>
              <a:rPr lang="en-US" sz="2400" dirty="0" err="1">
                <a:latin typeface="Arial" pitchFamily="34" charset="0"/>
                <a:cs typeface="Arial" pitchFamily="34" charset="0"/>
              </a:rPr>
              <a:t>vận</a:t>
            </a:r>
            <a:r>
              <a:rPr lang="en-US" sz="2400" dirty="0">
                <a:latin typeface="Arial" pitchFamily="34" charset="0"/>
                <a:cs typeface="Arial" pitchFamily="34" charset="0"/>
              </a:rPr>
              <a:t> </a:t>
            </a:r>
            <a:r>
              <a:rPr lang="en-US" sz="2400" dirty="0" err="1">
                <a:latin typeface="Arial" pitchFamily="34" charset="0"/>
                <a:cs typeface="Arial" pitchFamily="34" charset="0"/>
              </a:rPr>
              <a:t>động</a:t>
            </a:r>
            <a:r>
              <a:rPr lang="en-US" sz="2400" dirty="0">
                <a:latin typeface="Arial" pitchFamily="34" charset="0"/>
                <a:cs typeface="Arial" pitchFamily="34" charset="0"/>
              </a:rPr>
              <a:t> </a:t>
            </a:r>
            <a:r>
              <a:rPr lang="en-US" sz="2400" dirty="0" err="1">
                <a:latin typeface="Arial" pitchFamily="34" charset="0"/>
                <a:cs typeface="Arial" pitchFamily="34" charset="0"/>
              </a:rPr>
              <a:t>viên</a:t>
            </a:r>
            <a:r>
              <a:rPr lang="en-US" sz="2400" dirty="0">
                <a:latin typeface="Arial" pitchFamily="34" charset="0"/>
                <a:cs typeface="Arial" pitchFamily="34" charset="0"/>
              </a:rPr>
              <a:t> </a:t>
            </a:r>
            <a:r>
              <a:rPr lang="en-US" sz="2400" dirty="0" err="1">
                <a:latin typeface="Arial" pitchFamily="34" charset="0"/>
                <a:cs typeface="Arial" pitchFamily="34" charset="0"/>
              </a:rPr>
              <a:t>nữ</a:t>
            </a:r>
            <a:r>
              <a:rPr lang="en-US" sz="2400" dirty="0">
                <a:latin typeface="Arial" pitchFamily="34" charset="0"/>
                <a:cs typeface="Arial" pitchFamily="34" charset="0"/>
              </a:rPr>
              <a:t>. </a:t>
            </a:r>
            <a:r>
              <a:rPr lang="vi-VN" sz="2400" dirty="0">
                <a:latin typeface="Arial" pitchFamily="34" charset="0"/>
                <a:cs typeface="Arial" pitchFamily="34" charset="0"/>
              </a:rPr>
              <a:t>Ngọn lửa mang từ thành phố Ô-lim-pi-a tới được thắp sáng trong giờ khai mạc, báo hiệu bắt đầu những cuộc đua tài theo tinh thần hoà bình và hữu nghị.</a:t>
            </a:r>
            <a:endParaRPr lang="en-US" sz="2400" dirty="0">
              <a:latin typeface="Arial" pitchFamily="34" charset="0"/>
              <a:cs typeface="Arial" pitchFamily="34" charset="0"/>
            </a:endParaRPr>
          </a:p>
          <a:p>
            <a:pPr lvl="0"/>
            <a:r>
              <a:rPr lang="en-US" sz="2400" dirty="0">
                <a:solidFill>
                  <a:prstClr val="black"/>
                </a:solidFill>
                <a:latin typeface="Arial" pitchFamily="34" charset="0"/>
                <a:ea typeface="Arial-Rounded" panose="020B0500000000000000" pitchFamily="34" charset="0"/>
                <a:cs typeface="Arial" pitchFamily="34" charset="0"/>
              </a:rPr>
              <a:t>                                                                           </a:t>
            </a:r>
            <a:r>
              <a:rPr lang="vi-VN" sz="2400" dirty="0">
                <a:solidFill>
                  <a:prstClr val="black"/>
                </a:solidFill>
                <a:latin typeface="Arial" pitchFamily="34" charset="0"/>
                <a:ea typeface="Arial-Rounded" panose="020B0500000000000000" pitchFamily="34" charset="0"/>
                <a:cs typeface="Arial" pitchFamily="34" charset="0"/>
              </a:rPr>
              <a:t>(Theo </a:t>
            </a:r>
            <a:r>
              <a:rPr lang="vi-VN" sz="2400" i="1" dirty="0">
                <a:solidFill>
                  <a:prstClr val="black"/>
                </a:solidFill>
                <a:latin typeface="Arial" pitchFamily="34" charset="0"/>
                <a:ea typeface="Arial-Rounded" panose="020B0500000000000000" pitchFamily="34" charset="0"/>
                <a:cs typeface="Arial" pitchFamily="34" charset="0"/>
              </a:rPr>
              <a:t>Kể chuyện </a:t>
            </a:r>
            <a:r>
              <a:rPr lang="en-US" sz="2400" i="1" dirty="0" err="1">
                <a:solidFill>
                  <a:prstClr val="black"/>
                </a:solidFill>
                <a:latin typeface="Arial" pitchFamily="34" charset="0"/>
                <a:ea typeface="Arial-Rounded" panose="020B0500000000000000" pitchFamily="34" charset="0"/>
                <a:cs typeface="Arial" pitchFamily="34" charset="0"/>
              </a:rPr>
              <a:t>lịch</a:t>
            </a:r>
            <a:r>
              <a:rPr lang="en-US" sz="2400" i="1" dirty="0">
                <a:solidFill>
                  <a:prstClr val="black"/>
                </a:solidFill>
                <a:latin typeface="Arial" pitchFamily="34" charset="0"/>
                <a:ea typeface="Arial-Rounded" panose="020B0500000000000000" pitchFamily="34" charset="0"/>
                <a:cs typeface="Arial" pitchFamily="34" charset="0"/>
              </a:rPr>
              <a:t> </a:t>
            </a:r>
            <a:r>
              <a:rPr lang="en-US" sz="2400" i="1" dirty="0" err="1">
                <a:solidFill>
                  <a:prstClr val="black"/>
                </a:solidFill>
                <a:latin typeface="Arial" pitchFamily="34" charset="0"/>
                <a:ea typeface="Arial-Rounded" panose="020B0500000000000000" pitchFamily="34" charset="0"/>
                <a:cs typeface="Arial" pitchFamily="34" charset="0"/>
              </a:rPr>
              <a:t>sử</a:t>
            </a:r>
            <a:r>
              <a:rPr lang="vi-VN" sz="2400" i="1" dirty="0">
                <a:solidFill>
                  <a:prstClr val="black"/>
                </a:solidFill>
                <a:latin typeface="Arial" pitchFamily="34" charset="0"/>
                <a:ea typeface="Arial-Rounded" panose="020B0500000000000000" pitchFamily="34" charset="0"/>
                <a:cs typeface="Arial" pitchFamily="34" charset="0"/>
              </a:rPr>
              <a:t> thế giới</a:t>
            </a:r>
            <a:r>
              <a:rPr lang="vi-VN" sz="2400" dirty="0">
                <a:solidFill>
                  <a:prstClr val="black"/>
                </a:solidFill>
                <a:latin typeface="Arial" pitchFamily="34" charset="0"/>
                <a:ea typeface="Arial-Rounded" panose="020B0500000000000000" pitchFamily="34" charset="0"/>
                <a:cs typeface="Arial" pitchFamily="34" charset="0"/>
              </a:rPr>
              <a:t>)</a:t>
            </a:r>
          </a:p>
          <a:p>
            <a:endParaRPr lang="vi-VN" sz="2400" dirty="0">
              <a:latin typeface="+mj-lt"/>
            </a:endParaRP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348461"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dirty="0" err="1">
                <a:solidFill>
                  <a:prstClr val="white"/>
                </a:solidFill>
                <a:latin typeface="Calibri" panose="020F0502020204030204" pitchFamily="34" charset="0"/>
                <a:cs typeface="Calibri" panose="020F0502020204030204" pitchFamily="34" charset="0"/>
              </a:rPr>
              <a:t>Luyện</a:t>
            </a:r>
            <a:r>
              <a:rPr lang="en-US" sz="4400" b="1" noProof="0" dirty="0">
                <a:solidFill>
                  <a:prstClr val="white"/>
                </a:solidFill>
                <a:latin typeface="Calibri" panose="020F0502020204030204" pitchFamily="34" charset="0"/>
                <a:cs typeface="Calibri" panose="020F0502020204030204" pitchFamily="34" charset="0"/>
              </a:rPr>
              <a:t> </a:t>
            </a:r>
            <a:r>
              <a:rPr lang="en-US" sz="4400" b="1" noProof="0" dirty="0" err="1">
                <a:solidFill>
                  <a:prstClr val="white"/>
                </a:solidFill>
                <a:latin typeface="Calibri" panose="020F0502020204030204" pitchFamily="34" charset="0"/>
                <a:cs typeface="Calibri" panose="020F0502020204030204" pitchFamily="34" charset="0"/>
              </a:rPr>
              <a:t>đọc</a:t>
            </a:r>
            <a:r>
              <a:rPr lang="en-US" sz="4400" b="1" noProof="0" dirty="0">
                <a:solidFill>
                  <a:prstClr val="white"/>
                </a:solidFill>
                <a:latin typeface="Calibri" panose="020F0502020204030204" pitchFamily="34" charset="0"/>
                <a:cs typeface="Calibri" panose="020F0502020204030204" pitchFamily="34" charset="0"/>
              </a:rPr>
              <a:t> </a:t>
            </a:r>
            <a:r>
              <a:rPr lang="en-US" sz="4400" b="1" noProof="0" dirty="0" err="1">
                <a:solidFill>
                  <a:prstClr val="white"/>
                </a:solidFill>
                <a:latin typeface="Calibri" panose="020F0502020204030204" pitchFamily="34" charset="0"/>
                <a:cs typeface="Calibri" panose="020F0502020204030204" pitchFamily="34" charset="0"/>
              </a:rPr>
              <a:t>lại</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676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
        <p:nvSpPr>
          <p:cNvPr id="2" name="TextBox 1"/>
          <p:cNvSpPr txBox="1"/>
          <p:nvPr/>
        </p:nvSpPr>
        <p:spPr>
          <a:xfrm>
            <a:off x="3190133" y="2017296"/>
            <a:ext cx="5280903" cy="1015663"/>
          </a:xfrm>
          <a:prstGeom prst="rect">
            <a:avLst/>
          </a:prstGeom>
          <a:noFill/>
        </p:spPr>
        <p:txBody>
          <a:bodyPr wrap="square" rtlCol="0">
            <a:spAutoFit/>
          </a:bodyPr>
          <a:lstStyle/>
          <a:p>
            <a:r>
              <a:rPr lang="en-US" sz="6000" b="1" dirty="0">
                <a:solidFill>
                  <a:srgbClr val="FF0000"/>
                </a:solidFill>
                <a:latin typeface=".Vn3DH" pitchFamily="34" charset="0"/>
              </a:rPr>
              <a:t>VẬN DỤNG</a:t>
            </a:r>
          </a:p>
        </p:txBody>
      </p:sp>
      <p:grpSp>
        <p:nvGrpSpPr>
          <p:cNvPr id="18" name="Group 17">
            <a:extLst>
              <a:ext uri="{FF2B5EF4-FFF2-40B4-BE49-F238E27FC236}">
                <a16:creationId xmlns:a16="http://schemas.microsoft.com/office/drawing/2014/main" id="{72C62CEF-FD01-4F55-9A09-69B6C45FA86C}"/>
              </a:ext>
            </a:extLst>
          </p:cNvPr>
          <p:cNvGrpSpPr/>
          <p:nvPr/>
        </p:nvGrpSpPr>
        <p:grpSpPr>
          <a:xfrm>
            <a:off x="663253" y="4582441"/>
            <a:ext cx="8970144" cy="2230790"/>
            <a:chOff x="256031" y="1133735"/>
            <a:chExt cx="9242811" cy="5377134"/>
          </a:xfrm>
        </p:grpSpPr>
        <p:sp>
          <p:nvSpPr>
            <p:cNvPr id="19"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01983FDB-884A-4647-85C9-54B74873D10F}"/>
              </a:ext>
            </a:extLst>
          </p:cNvPr>
          <p:cNvSpPr txBox="1"/>
          <p:nvPr/>
        </p:nvSpPr>
        <p:spPr>
          <a:xfrm>
            <a:off x="766015" y="4722015"/>
            <a:ext cx="8382377" cy="1569660"/>
          </a:xfrm>
          <a:prstGeom prst="rect">
            <a:avLst/>
          </a:prstGeom>
          <a:noFill/>
        </p:spPr>
        <p:txBody>
          <a:bodyPr wrap="square" rtlCol="0">
            <a:spAutoFit/>
          </a:bodyPr>
          <a:lstStyle/>
          <a:p>
            <a:pPr algn="ctr"/>
            <a:r>
              <a:rPr lang="en-US" sz="4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Giới</a:t>
            </a:r>
            <a:r>
              <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thiệu</a:t>
            </a:r>
            <a:r>
              <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Đại</a:t>
            </a:r>
            <a:r>
              <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hội</a:t>
            </a:r>
            <a:r>
              <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thao</a:t>
            </a:r>
            <a:r>
              <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p>
          <a:p>
            <a:pPr algn="ctr"/>
            <a:r>
              <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ở </a:t>
            </a:r>
            <a:r>
              <a:rPr lang="en-US" sz="4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Việt</a:t>
            </a:r>
            <a:r>
              <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Nam</a:t>
            </a:r>
            <a:endParaRPr lang="vi-VN"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5551215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750"/>
                                            <p:tgtEl>
                                              <p:spTgt spid="38"/>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750"/>
                                            <p:tgtEl>
                                              <p:spTgt spid="38"/>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ADA85-B0D5-7DB9-53D3-6DBBE3F173E0}"/>
              </a:ext>
            </a:extLst>
          </p:cNvPr>
          <p:cNvPicPr>
            <a:picLocks noChangeAspect="1"/>
          </p:cNvPicPr>
          <p:nvPr/>
        </p:nvPicPr>
        <p:blipFill>
          <a:blip r:embed="rId2"/>
          <a:stretch>
            <a:fillRect/>
          </a:stretch>
        </p:blipFill>
        <p:spPr>
          <a:xfrm>
            <a:off x="978793" y="1223493"/>
            <a:ext cx="10212947" cy="5405906"/>
          </a:xfrm>
          <a:prstGeom prst="rect">
            <a:avLst/>
          </a:prstGeom>
        </p:spPr>
      </p:pic>
      <p:sp>
        <p:nvSpPr>
          <p:cNvPr id="2" name="TextBox 1"/>
          <p:cNvSpPr txBox="1"/>
          <p:nvPr/>
        </p:nvSpPr>
        <p:spPr>
          <a:xfrm>
            <a:off x="689018" y="68137"/>
            <a:ext cx="10792496" cy="1200329"/>
          </a:xfrm>
          <a:prstGeom prst="rect">
            <a:avLst/>
          </a:prstGeom>
          <a:noFill/>
        </p:spPr>
        <p:txBody>
          <a:bodyPr wrap="square" rtlCol="0">
            <a:spAutoFit/>
          </a:bodyPr>
          <a:lstStyle/>
          <a:p>
            <a:r>
              <a:rPr lang="en-US" b="1" dirty="0">
                <a:solidFill>
                  <a:srgbClr val="0000FF"/>
                </a:solidFill>
              </a:rPr>
              <a:t>1. </a:t>
            </a:r>
            <a:r>
              <a:rPr lang="en-US" sz="2400" b="1" dirty="0">
                <a:solidFill>
                  <a:srgbClr val="0000FF"/>
                </a:solidFill>
                <a:latin typeface="Times New Roman" pitchFamily="18" charset="0"/>
                <a:cs typeface="Times New Roman" pitchFamily="18" charset="0"/>
              </a:rPr>
              <a:t>C</a:t>
            </a:r>
            <a:r>
              <a:rPr lang="vi-VN" sz="2400" b="1" dirty="0">
                <a:solidFill>
                  <a:srgbClr val="0000FF"/>
                </a:solidFill>
                <a:latin typeface="Times New Roman" pitchFamily="18" charset="0"/>
                <a:cs typeface="Times New Roman" pitchFamily="18" charset="0"/>
              </a:rPr>
              <a:t>ờ của các nước: Việt Nam, Lào, Campuchia, Malaysia, Indonesia, Myanmar</a:t>
            </a:r>
            <a:endParaRPr lang="en-US" sz="2400" b="1" dirty="0">
              <a:solidFill>
                <a:srgbClr val="0000FF"/>
              </a:solidFill>
              <a:latin typeface="Times New Roman" pitchFamily="18" charset="0"/>
              <a:cs typeface="Times New Roman" pitchFamily="18" charset="0"/>
            </a:endParaRPr>
          </a:p>
          <a:p>
            <a:r>
              <a:rPr lang="en-US" sz="2400" b="1" dirty="0">
                <a:solidFill>
                  <a:srgbClr val="0000FF"/>
                </a:solidFill>
                <a:latin typeface="Times New Roman" pitchFamily="18" charset="0"/>
                <a:cs typeface="Times New Roman" pitchFamily="18" charset="0"/>
              </a:rPr>
              <a:t>2. </a:t>
            </a:r>
            <a:r>
              <a:rPr lang="en-US" sz="2400" b="1" dirty="0" err="1">
                <a:solidFill>
                  <a:srgbClr val="0000FF"/>
                </a:solidFill>
                <a:latin typeface="Times New Roman" pitchFamily="18" charset="0"/>
                <a:cs typeface="Times New Roman" pitchFamily="18" charset="0"/>
              </a:rPr>
              <a:t>Đâ</a:t>
            </a:r>
            <a:r>
              <a:rPr lang="vi-VN" sz="2400" b="1" dirty="0">
                <a:solidFill>
                  <a:srgbClr val="0000FF"/>
                </a:solidFill>
                <a:latin typeface="Times New Roman" pitchFamily="18" charset="0"/>
                <a:cs typeface="Times New Roman" pitchFamily="18" charset="0"/>
              </a:rPr>
              <a:t>y là một cuộc thi quốc tế có sự góp mặt của các nước trên thế giới nên xuất hiện cờ của nhiều nước.</a:t>
            </a:r>
            <a:endParaRPr lang="en-US" sz="2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42361686"/>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6860" y="3307885"/>
            <a:ext cx="9144000" cy="1655762"/>
          </a:xfrm>
        </p:spPr>
        <p:txBody>
          <a:bodyPr/>
          <a:lstStyle/>
          <a:p>
            <a:endParaRPr lang="en-US"/>
          </a:p>
        </p:txBody>
      </p:sp>
      <p:pic>
        <p:nvPicPr>
          <p:cNvPr id="4" name="Picture 2"/>
          <p:cNvPicPr>
            <a:picLocks noChangeAspect="1"/>
          </p:cNvPicPr>
          <p:nvPr/>
        </p:nvPicPr>
        <p:blipFill>
          <a:blip r:embed="rId2"/>
          <a:srcRect t="3" b="15726"/>
          <a:stretch>
            <a:fillRect/>
          </a:stretch>
        </p:blipFill>
        <p:spPr>
          <a:xfrm>
            <a:off x="-3252" y="2585"/>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a16="http://schemas.microsoft.com/office/drawing/2014/main"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Arial" pitchFamily="34" charset="0"/>
                <a:cs typeface="Arial" pitchFamily="34" charset="0"/>
              </a:rPr>
              <a:t>Yêu</a:t>
            </a:r>
            <a:r>
              <a:rPr kumimoji="0" lang="en-US" sz="4400" b="1" i="0" u="none" strike="noStrike" kern="0" cap="none" spc="0" normalizeH="0" baseline="0" noProof="0" dirty="0">
                <a:ln>
                  <a:noFill/>
                </a:ln>
                <a:solidFill>
                  <a:srgbClr val="002060"/>
                </a:solidFill>
                <a:effectLst/>
                <a:uLnTx/>
                <a:uFillTx/>
                <a:latin typeface="Arial" pitchFamily="34" charset="0"/>
                <a:cs typeface="Arial" pitchFamily="34" charset="0"/>
              </a:rPr>
              <a:t> </a:t>
            </a:r>
            <a:r>
              <a:rPr kumimoji="0" lang="en-US" sz="4400" b="1" i="0" u="none" strike="noStrike" kern="0" cap="none" spc="0" normalizeH="0" baseline="0" noProof="0" dirty="0" err="1">
                <a:ln>
                  <a:noFill/>
                </a:ln>
                <a:solidFill>
                  <a:srgbClr val="002060"/>
                </a:solidFill>
                <a:effectLst/>
                <a:uLnTx/>
                <a:uFillTx/>
                <a:latin typeface="Arial" pitchFamily="34" charset="0"/>
                <a:cs typeface="Arial" pitchFamily="34" charset="0"/>
              </a:rPr>
              <a:t>cầu</a:t>
            </a:r>
            <a:r>
              <a:rPr kumimoji="0" lang="en-US" sz="4400" b="1" i="0" u="none" strike="noStrike" kern="0" cap="none" spc="0" normalizeH="0" baseline="0" noProof="0" dirty="0">
                <a:ln>
                  <a:noFill/>
                </a:ln>
                <a:solidFill>
                  <a:srgbClr val="002060"/>
                </a:solidFill>
                <a:effectLst/>
                <a:uLnTx/>
                <a:uFillTx/>
                <a:latin typeface="Arial" pitchFamily="34" charset="0"/>
                <a:cs typeface="Arial" pitchFamily="34" charset="0"/>
              </a:rPr>
              <a:t> </a:t>
            </a:r>
            <a:r>
              <a:rPr kumimoji="0" lang="en-US" sz="4400" b="1" i="0" u="none" strike="noStrike" kern="0" cap="none" spc="0" normalizeH="0" baseline="0" noProof="0" dirty="0" err="1">
                <a:ln>
                  <a:noFill/>
                </a:ln>
                <a:solidFill>
                  <a:srgbClr val="002060"/>
                </a:solidFill>
                <a:effectLst/>
                <a:uLnTx/>
                <a:uFillTx/>
                <a:latin typeface="Arial" pitchFamily="34" charset="0"/>
                <a:cs typeface="Arial" pitchFamily="34" charset="0"/>
              </a:rPr>
              <a:t>cần</a:t>
            </a:r>
            <a:r>
              <a:rPr kumimoji="0" lang="en-US" sz="4400" b="1" i="0" u="none" strike="noStrike" kern="0" cap="none" spc="0" normalizeH="0" baseline="0" noProof="0" dirty="0">
                <a:ln>
                  <a:noFill/>
                </a:ln>
                <a:solidFill>
                  <a:srgbClr val="002060"/>
                </a:solidFill>
                <a:effectLst/>
                <a:uLnTx/>
                <a:uFillTx/>
                <a:latin typeface="Arial" pitchFamily="34" charset="0"/>
                <a:cs typeface="Arial" pitchFamily="34" charset="0"/>
              </a:rPr>
              <a:t> </a:t>
            </a:r>
            <a:r>
              <a:rPr kumimoji="0" lang="en-US" sz="4400" b="1" i="0" u="none" strike="noStrike" kern="0" cap="none" spc="0" normalizeH="0" baseline="0" noProof="0" dirty="0" err="1">
                <a:ln>
                  <a:noFill/>
                </a:ln>
                <a:solidFill>
                  <a:srgbClr val="002060"/>
                </a:solidFill>
                <a:effectLst/>
                <a:uLnTx/>
                <a:uFillTx/>
                <a:latin typeface="Arial" pitchFamily="34" charset="0"/>
                <a:cs typeface="Arial" pitchFamily="34" charset="0"/>
              </a:rPr>
              <a:t>đạt</a:t>
            </a:r>
            <a:endParaRPr kumimoji="0" lang="en-US" sz="4400" b="1" i="0" u="none" strike="noStrike" kern="0" cap="none" spc="0" normalizeH="0" baseline="0" noProof="0" dirty="0">
              <a:ln>
                <a:noFill/>
              </a:ln>
              <a:solidFill>
                <a:srgbClr val="002060"/>
              </a:solidFill>
              <a:effectLst/>
              <a:uLnTx/>
              <a:uFillTx/>
              <a:latin typeface="Arial" pitchFamily="34" charset="0"/>
              <a:cs typeface="Arial" pitchFamily="34" charset="0"/>
            </a:endParaRPr>
          </a:p>
        </p:txBody>
      </p:sp>
      <p:grpSp>
        <p:nvGrpSpPr>
          <p:cNvPr id="14" name="Group 13">
            <a:extLst>
              <a:ext uri="{FF2B5EF4-FFF2-40B4-BE49-F238E27FC236}">
                <a16:creationId xmlns:a16="http://schemas.microsoft.com/office/drawing/2014/main" id="{91D45D70-BF16-405B-871F-CA45656E5F3B}"/>
              </a:ext>
            </a:extLst>
          </p:cNvPr>
          <p:cNvGrpSpPr/>
          <p:nvPr/>
        </p:nvGrpSpPr>
        <p:grpSpPr>
          <a:xfrm>
            <a:off x="1200651" y="1456180"/>
            <a:ext cx="9995396" cy="1682000"/>
            <a:chOff x="887951" y="413357"/>
            <a:chExt cx="9995396" cy="168200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SimSun" panose="02010600030101010101" pitchFamily="2" charset="-122"/>
                  <a:cs typeface="Arial" pitchFamily="34" charset="0"/>
                  <a:sym typeface="+mn-lt"/>
                </a:rPr>
                <a:t>Đọc</a:t>
              </a:r>
              <a:r>
                <a:rPr kumimoji="0" lang="en-US" altLang="zh-CN" sz="3000" b="0" i="0" u="none" strike="noStrike" kern="1200" cap="none" spc="0" normalizeH="0" baseline="0" noProof="0" dirty="0">
                  <a:ln>
                    <a:noFill/>
                  </a:ln>
                  <a:solidFill>
                    <a:srgbClr val="002060"/>
                  </a:solidFill>
                  <a:effectLst/>
                  <a:uLnTx/>
                  <a:uFillTx/>
                  <a:latin typeface="Arial" pitchFamily="34" charset="0"/>
                  <a:ea typeface="SimSun"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SimSun" panose="02010600030101010101" pitchFamily="2" charset="-122"/>
                  <a:cs typeface="Arial" pitchFamily="34" charset="0"/>
                  <a:sym typeface="+mn-lt"/>
                </a:rPr>
                <a:t>đúng</a:t>
              </a:r>
              <a:r>
                <a:rPr kumimoji="0" lang="en-US" altLang="zh-CN" sz="3000" b="0" i="0" u="none" strike="noStrike" kern="1200" cap="none" spc="0" normalizeH="0" baseline="0" noProof="0" dirty="0">
                  <a:ln>
                    <a:noFill/>
                  </a:ln>
                  <a:solidFill>
                    <a:srgbClr val="002060"/>
                  </a:solidFill>
                  <a:effectLst/>
                  <a:uLnTx/>
                  <a:uFillTx/>
                  <a:latin typeface="Arial" pitchFamily="34" charset="0"/>
                  <a:ea typeface="SimSun"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SimSun" panose="02010600030101010101" pitchFamily="2" charset="-122"/>
                  <a:cs typeface="Arial" pitchFamily="34" charset="0"/>
                  <a:sym typeface="+mn-lt"/>
                </a:rPr>
                <a:t>các</a:t>
              </a:r>
              <a:r>
                <a:rPr kumimoji="0" lang="en-US" altLang="zh-CN" sz="3000" b="0" i="0" u="none" strike="noStrike" kern="1200" cap="none" spc="0" normalizeH="0" baseline="0" noProof="0" dirty="0">
                  <a:ln>
                    <a:noFill/>
                  </a:ln>
                  <a:solidFill>
                    <a:srgbClr val="002060"/>
                  </a:solidFill>
                  <a:effectLst/>
                  <a:uLnTx/>
                  <a:uFillTx/>
                  <a:latin typeface="Arial" pitchFamily="34" charset="0"/>
                  <a:ea typeface="SimSun"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SimSun" panose="02010600030101010101" pitchFamily="2" charset="-122"/>
                  <a:cs typeface="Arial" pitchFamily="34" charset="0"/>
                  <a:sym typeface="+mn-lt"/>
                </a:rPr>
                <a:t>từ</a:t>
              </a:r>
              <a:r>
                <a:rPr kumimoji="0" lang="en-US" altLang="zh-CN" sz="3000" b="0" i="0" u="none" strike="noStrike" kern="1200" cap="none" spc="0" normalizeH="0" baseline="0" noProof="0" dirty="0">
                  <a:ln>
                    <a:noFill/>
                  </a:ln>
                  <a:solidFill>
                    <a:srgbClr val="002060"/>
                  </a:solidFill>
                  <a:effectLst/>
                  <a:uLnTx/>
                  <a:uFillTx/>
                  <a:latin typeface="Arial" pitchFamily="34" charset="0"/>
                  <a:ea typeface="SimSun"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SimSun" panose="02010600030101010101" pitchFamily="2" charset="-122"/>
                  <a:cs typeface="Arial" pitchFamily="34" charset="0"/>
                  <a:sym typeface="+mn-lt"/>
                </a:rPr>
                <a:t>khó</a:t>
              </a:r>
              <a:r>
                <a:rPr lang="en-US" altLang="zh-CN" sz="3000" dirty="0">
                  <a:solidFill>
                    <a:srgbClr val="002060"/>
                  </a:solidFill>
                  <a:latin typeface="Arial" pitchFamily="34" charset="0"/>
                  <a:ea typeface="SimSun" panose="02010600030101010101" pitchFamily="2" charset="-122"/>
                  <a:cs typeface="Arial" pitchFamily="34" charset="0"/>
                  <a:sym typeface="+mn-lt"/>
                </a:rPr>
                <a:t>;</a:t>
              </a:r>
              <a:r>
                <a:rPr kumimoji="0" lang="en-US" altLang="zh-CN" sz="3000" b="0" i="0" u="none" strike="noStrike" kern="1200" cap="none" spc="0" normalizeH="0" baseline="0" noProof="0" dirty="0">
                  <a:ln>
                    <a:noFill/>
                  </a:ln>
                  <a:solidFill>
                    <a:srgbClr val="002060"/>
                  </a:solidFill>
                  <a:effectLst/>
                  <a:uLnTx/>
                  <a:uFillTx/>
                  <a:latin typeface="Arial" pitchFamily="34" charset="0"/>
                  <a:ea typeface="SimSun"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SimSun" panose="02010600030101010101" pitchFamily="2" charset="-122"/>
                  <a:cs typeface="Arial" pitchFamily="34" charset="0"/>
                  <a:sym typeface="+mn-lt"/>
                </a:rPr>
                <a:t>ngắt</a:t>
              </a:r>
              <a:r>
                <a:rPr kumimoji="0" lang="en-US" altLang="zh-CN" sz="3000" b="0" i="0" u="none" strike="noStrike" kern="1200" cap="none" spc="0" normalizeH="0" baseline="0" noProof="0" dirty="0">
                  <a:ln>
                    <a:noFill/>
                  </a:ln>
                  <a:solidFill>
                    <a:srgbClr val="002060"/>
                  </a:solidFill>
                  <a:effectLst/>
                  <a:uLnTx/>
                  <a:uFillTx/>
                  <a:latin typeface="Arial" pitchFamily="34" charset="0"/>
                  <a:ea typeface="SimSun"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SimSun" panose="02010600030101010101" pitchFamily="2" charset="-122"/>
                  <a:cs typeface="Arial" pitchFamily="34" charset="0"/>
                  <a:sym typeface="+mn-lt"/>
                </a:rPr>
                <a:t>nghỉ</a:t>
              </a:r>
              <a:r>
                <a:rPr kumimoji="0" lang="en-US" altLang="zh-CN" sz="3000" b="0" i="0" u="none" strike="noStrike" kern="1200" cap="none" spc="0" normalizeH="0" noProof="0" dirty="0">
                  <a:ln>
                    <a:noFill/>
                  </a:ln>
                  <a:solidFill>
                    <a:srgbClr val="002060"/>
                  </a:solidFill>
                  <a:effectLst/>
                  <a:uLnTx/>
                  <a:uFillTx/>
                  <a:latin typeface="Arial" pitchFamily="34" charset="0"/>
                  <a:ea typeface="SimSun" panose="02010600030101010101" pitchFamily="2" charset="-122"/>
                  <a:cs typeface="Arial" pitchFamily="34" charset="0"/>
                  <a:sym typeface="+mn-lt"/>
                </a:rPr>
                <a:t> </a:t>
              </a:r>
              <a:r>
                <a:rPr kumimoji="0" lang="en-US" altLang="zh-CN" sz="3000" b="0" i="0" u="none" strike="noStrike" kern="1200" cap="none" spc="0" normalizeH="0" noProof="0" dirty="0" err="1">
                  <a:ln>
                    <a:noFill/>
                  </a:ln>
                  <a:solidFill>
                    <a:srgbClr val="002060"/>
                  </a:solidFill>
                  <a:effectLst/>
                  <a:uLnTx/>
                  <a:uFillTx/>
                  <a:latin typeface="Arial" pitchFamily="34" charset="0"/>
                  <a:ea typeface="SimSun" panose="02010600030101010101" pitchFamily="2" charset="-122"/>
                  <a:cs typeface="Arial" pitchFamily="34" charset="0"/>
                  <a:sym typeface="+mn-lt"/>
                </a:rPr>
                <a:t>hơi</a:t>
              </a:r>
              <a:r>
                <a:rPr kumimoji="0" lang="en-US" altLang="zh-CN" sz="3000" b="0" i="0" u="none" strike="noStrike" kern="1200" cap="none" spc="0" normalizeH="0" baseline="0" noProof="0" dirty="0">
                  <a:ln>
                    <a:noFill/>
                  </a:ln>
                  <a:solidFill>
                    <a:srgbClr val="002060"/>
                  </a:solidFill>
                  <a:effectLst/>
                  <a:uLnTx/>
                  <a:uFillTx/>
                  <a:latin typeface="Arial" pitchFamily="34" charset="0"/>
                  <a:ea typeface="SimSun"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SimSun" panose="02010600030101010101" pitchFamily="2" charset="-122"/>
                  <a:cs typeface="Arial" pitchFamily="34" charset="0"/>
                  <a:sym typeface="+mn-lt"/>
                </a:rPr>
                <a:t>chính</a:t>
              </a:r>
              <a:r>
                <a:rPr lang="en-US" altLang="zh-CN" sz="3000" dirty="0">
                  <a:solidFill>
                    <a:srgbClr val="002060"/>
                  </a:solidFill>
                  <a:latin typeface="Arial" pitchFamily="34" charset="0"/>
                  <a:ea typeface="SimSun" panose="02010600030101010101" pitchFamily="2" charset="-122"/>
                  <a:cs typeface="Arial" pitchFamily="34" charset="0"/>
                  <a:sym typeface="+mn-lt"/>
                </a:rPr>
                <a:t> </a:t>
              </a:r>
              <a:r>
                <a:rPr lang="en-US" altLang="zh-CN" sz="3000" dirty="0" err="1">
                  <a:solidFill>
                    <a:srgbClr val="002060"/>
                  </a:solidFill>
                  <a:latin typeface="Arial" pitchFamily="34" charset="0"/>
                  <a:ea typeface="SimSun" panose="02010600030101010101" pitchFamily="2" charset="-122"/>
                  <a:cs typeface="Arial" pitchFamily="34" charset="0"/>
                  <a:sym typeface="+mn-lt"/>
                </a:rPr>
                <a:t>xác</a:t>
              </a:r>
              <a:r>
                <a:rPr lang="en-US" altLang="zh-CN" sz="3000" dirty="0">
                  <a:solidFill>
                    <a:srgbClr val="002060"/>
                  </a:solidFill>
                  <a:latin typeface="Arial" pitchFamily="34" charset="0"/>
                  <a:ea typeface="SimSun" panose="02010600030101010101" pitchFamily="2" charset="-122"/>
                  <a:cs typeface="Arial" pitchFamily="34" charset="0"/>
                  <a:sym typeface="+mn-lt"/>
                </a:rPr>
                <a:t>.</a:t>
              </a:r>
              <a:endParaRPr kumimoji="0" lang="zh-CN" altLang="en-US" sz="3000" b="0" i="0" u="none" strike="noStrike" kern="1200" cap="none" spc="0" normalizeH="0" baseline="0" noProof="0" dirty="0">
                <a:ln>
                  <a:noFill/>
                </a:ln>
                <a:solidFill>
                  <a:srgbClr val="002060"/>
                </a:solidFill>
                <a:effectLst/>
                <a:uLnTx/>
                <a:uFillTx/>
                <a:latin typeface="Arial" pitchFamily="34" charset="0"/>
                <a:ea typeface="SimSun" panose="02010600030101010101" pitchFamily="2" charset="-122"/>
                <a:cs typeface="Arial" pitchFamily="34" charset="0"/>
                <a:sym typeface="+mn-lt"/>
              </a:endParaRPr>
            </a:p>
          </p:txBody>
        </p:sp>
      </p:grpSp>
      <p:sp>
        <p:nvSpPr>
          <p:cNvPr id="19" name="Rectangle: Rounded Corners 4">
            <a:extLst>
              <a:ext uri="{FF2B5EF4-FFF2-40B4-BE49-F238E27FC236}">
                <a16:creationId xmlns:a16="http://schemas.microsoft.com/office/drawing/2014/main" id="{DC03A7B5-C74A-467F-AFE6-F6541FC41C13}"/>
              </a:ext>
            </a:extLst>
          </p:cNvPr>
          <p:cNvSpPr/>
          <p:nvPr/>
        </p:nvSpPr>
        <p:spPr>
          <a:xfrm>
            <a:off x="2496702" y="3328658"/>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Đọc</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trôi</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chảy</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toàn</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bài</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đầu</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biết</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thể</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hiện</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cảm</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xúc</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a:t>
            </a:r>
            <a:endParaRPr kumimoji="0" lang="zh-CN" altLang="en-US"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endParaRPr>
          </a:p>
        </p:txBody>
      </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2B4FDD4-2861-4472-9607-00D2E10B1D1A}"/>
              </a:ext>
            </a:extLst>
          </p:cNvPr>
          <p:cNvSpPr txBox="1"/>
          <p:nvPr/>
        </p:nvSpPr>
        <p:spPr>
          <a:xfrm>
            <a:off x="2416228" y="4836577"/>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Hiểu</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nghĩa</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của</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các</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từ</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khó</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hiểu</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nội</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bài</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endParaRPr>
          </a:p>
        </p:txBody>
      </p:sp>
      <p:pic>
        <p:nvPicPr>
          <p:cNvPr id="23"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1614396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Ngọn lửa Ô-lim-pích</a:t>
            </a:r>
            <a:endParaRPr lang="vi-VN" dirty="0"/>
          </a:p>
          <a:p>
            <a:r>
              <a:rPr lang="vi-VN" dirty="0"/>
              <a:t>Tục lệ tổ chức Đại hội Thể thao Ô-lim-pích đã có từ gần 3000 năm trước ở nước Hi Lạp cổ.</a:t>
            </a:r>
          </a:p>
          <a:p>
            <a:r>
              <a:rPr lang="vi-VN" dirty="0"/>
              <a:t>Đại hội được tổ chức bốn năm một lần, vào tháng 7,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vi-VN" dirty="0"/>
              <a:t>Từ năm 1894, tục lệ tốt đẹp này được khôi phục và tổ chức trên phạm vi toàn thế giới. Ngọn lửa mang từ thành phố Ô-lim-pi-a tới được thắp sáng trong giờ khai mạc, báo hiệu bắt đầu những cuộc đua tài theo tinh thần hoà bình và hữu nghị.</a:t>
            </a:r>
          </a:p>
        </p:txBody>
      </p:sp>
      <p:sp>
        <p:nvSpPr>
          <p:cNvPr id="29" name="TextBox 28">
            <a:extLst>
              <a:ext uri="{FF2B5EF4-FFF2-40B4-BE49-F238E27FC236}">
                <a16:creationId xmlns:a16="http://schemas.microsoft.com/office/drawing/2014/main" id="{BEE56B32-E1FF-4F13-AB65-385CAE22167F}"/>
              </a:ext>
            </a:extLst>
          </p:cNvPr>
          <p:cNvSpPr txBox="1"/>
          <p:nvPr/>
        </p:nvSpPr>
        <p:spPr>
          <a:xfrm>
            <a:off x="423885" y="500244"/>
            <a:ext cx="11296650" cy="6370975"/>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NGỌN LỬA Ô-LIM-PICH</a:t>
            </a:r>
          </a:p>
          <a:p>
            <a:r>
              <a:rPr lang="en-US" sz="2400" dirty="0">
                <a:latin typeface="Arial" pitchFamily="34" charset="0"/>
                <a:cs typeface="Arial" pitchFamily="34" charset="0"/>
              </a:rPr>
              <a:t>	</a:t>
            </a:r>
            <a:r>
              <a:rPr lang="vi-VN" sz="2400" dirty="0">
                <a:latin typeface="Arial" pitchFamily="34" charset="0"/>
                <a:cs typeface="Arial" pitchFamily="34" charset="0"/>
              </a:rPr>
              <a:t>Tục lệ tổ chức Đại hội Thể thao Ô-lim-pích đã có từ gần 3</a:t>
            </a:r>
            <a:r>
              <a:rPr lang="en-US" sz="2400" dirty="0">
                <a:latin typeface="Arial" pitchFamily="34" charset="0"/>
                <a:cs typeface="Arial" pitchFamily="34" charset="0"/>
              </a:rPr>
              <a:t> </a:t>
            </a:r>
            <a:r>
              <a:rPr lang="vi-VN" sz="2400" dirty="0">
                <a:latin typeface="Arial" pitchFamily="34" charset="0"/>
                <a:cs typeface="Arial" pitchFamily="34" charset="0"/>
              </a:rPr>
              <a:t>000 năm trước ở nước </a:t>
            </a:r>
            <a:r>
              <a:rPr lang="en-US" sz="2400" dirty="0" err="1">
                <a:latin typeface="Arial" pitchFamily="34" charset="0"/>
                <a:cs typeface="Arial" pitchFamily="34" charset="0"/>
              </a:rPr>
              <a:t>Hy</a:t>
            </a:r>
            <a:r>
              <a:rPr lang="vi-VN" sz="2400" dirty="0">
                <a:latin typeface="Arial" pitchFamily="34" charset="0"/>
                <a:cs typeface="Arial" pitchFamily="34" charset="0"/>
              </a:rPr>
              <a:t> Lạp cổ.</a:t>
            </a:r>
          </a:p>
          <a:p>
            <a:r>
              <a:rPr lang="en-US" sz="2400" dirty="0">
                <a:latin typeface="Arial" pitchFamily="34" charset="0"/>
                <a:cs typeface="Arial" pitchFamily="34" charset="0"/>
              </a:rPr>
              <a:t>	</a:t>
            </a:r>
            <a:r>
              <a:rPr lang="vi-VN" sz="2400" dirty="0">
                <a:latin typeface="Arial" pitchFamily="34" charset="0"/>
                <a:cs typeface="Arial" pitchFamily="34" charset="0"/>
              </a:rPr>
              <a:t>Đại hội được tổ chức bốn năm một lần, vào tháng </a:t>
            </a:r>
            <a:r>
              <a:rPr lang="en-US" sz="2400" dirty="0" err="1">
                <a:latin typeface="Arial" pitchFamily="34" charset="0"/>
                <a:cs typeface="Arial" pitchFamily="34" charset="0"/>
              </a:rPr>
              <a:t>Bảy</a:t>
            </a:r>
            <a:r>
              <a:rPr lang="vi-VN" sz="2400" dirty="0">
                <a:latin typeface="Arial" pitchFamily="34" charset="0"/>
                <a:cs typeface="Arial" pitchFamily="34" charset="0"/>
              </a:rPr>
              <a:t>,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a:latin typeface="Arial" pitchFamily="34" charset="0"/>
                <a:cs typeface="Arial" pitchFamily="34" charset="0"/>
              </a:rPr>
              <a:t>	</a:t>
            </a:r>
            <a:r>
              <a:rPr lang="vi-VN" sz="2400" dirty="0">
                <a:latin typeface="Arial" pitchFamily="34" charset="0"/>
                <a:cs typeface="Arial" pitchFamily="34" charset="0"/>
              </a:rPr>
              <a:t>Từ năm 1894, tục lệ tốt đẹp này được khôi phục và tổ chức trên phạm vi toàn thế giới. </a:t>
            </a:r>
            <a:r>
              <a:rPr lang="en-US" sz="2400" dirty="0" err="1">
                <a:latin typeface="Arial" pitchFamily="34" charset="0"/>
                <a:cs typeface="Arial" pitchFamily="34" charset="0"/>
              </a:rPr>
              <a:t>Trong</a:t>
            </a:r>
            <a:r>
              <a:rPr lang="en-US" sz="2400" dirty="0">
                <a:latin typeface="Arial" pitchFamily="34" charset="0"/>
                <a:cs typeface="Arial" pitchFamily="34" charset="0"/>
              </a:rPr>
              <a:t> </a:t>
            </a:r>
            <a:r>
              <a:rPr lang="en-US" sz="2400" dirty="0" err="1">
                <a:latin typeface="Arial" pitchFamily="34" charset="0"/>
                <a:cs typeface="Arial" pitchFamily="34" charset="0"/>
              </a:rPr>
              <a:t>các</a:t>
            </a:r>
            <a:r>
              <a:rPr lang="en-US" sz="2400" dirty="0">
                <a:latin typeface="Arial" pitchFamily="34" charset="0"/>
                <a:cs typeface="Arial" pitchFamily="34" charset="0"/>
              </a:rPr>
              <a:t> </a:t>
            </a:r>
            <a:r>
              <a:rPr lang="en-US" sz="2400" dirty="0" err="1">
                <a:latin typeface="Arial" pitchFamily="34" charset="0"/>
                <a:cs typeface="Arial" pitchFamily="34" charset="0"/>
              </a:rPr>
              <a:t>đại</a:t>
            </a:r>
            <a:r>
              <a:rPr lang="en-US" sz="2400" dirty="0">
                <a:latin typeface="Arial" pitchFamily="34" charset="0"/>
                <a:cs typeface="Arial" pitchFamily="34" charset="0"/>
              </a:rPr>
              <a:t> </a:t>
            </a:r>
            <a:r>
              <a:rPr lang="en-US" sz="2400" dirty="0" err="1">
                <a:latin typeface="Arial" pitchFamily="34" charset="0"/>
                <a:cs typeface="Arial" pitchFamily="34" charset="0"/>
              </a:rPr>
              <a:t>hội</a:t>
            </a:r>
            <a:r>
              <a:rPr lang="en-US" sz="2400" dirty="0">
                <a:latin typeface="Arial" pitchFamily="34" charset="0"/>
                <a:cs typeface="Arial" pitchFamily="34" charset="0"/>
              </a:rPr>
              <a:t> </a:t>
            </a:r>
            <a:r>
              <a:rPr lang="en-US" sz="2400" dirty="0" err="1">
                <a:latin typeface="Arial" pitchFamily="34" charset="0"/>
                <a:cs typeface="Arial" pitchFamily="34" charset="0"/>
              </a:rPr>
              <a:t>về</a:t>
            </a:r>
            <a:r>
              <a:rPr lang="en-US" sz="2400" dirty="0">
                <a:latin typeface="Arial" pitchFamily="34" charset="0"/>
                <a:cs typeface="Arial" pitchFamily="34" charset="0"/>
              </a:rPr>
              <a:t> </a:t>
            </a:r>
            <a:r>
              <a:rPr lang="en-US" sz="2400" dirty="0" err="1">
                <a:latin typeface="Arial" pitchFamily="34" charset="0"/>
                <a:cs typeface="Arial" pitchFamily="34" charset="0"/>
              </a:rPr>
              <a:t>sau</a:t>
            </a:r>
            <a:r>
              <a:rPr lang="en-US" sz="2400" dirty="0">
                <a:latin typeface="Arial" pitchFamily="34" charset="0"/>
                <a:cs typeface="Arial" pitchFamily="34" charset="0"/>
              </a:rPr>
              <a:t>, </a:t>
            </a:r>
            <a:r>
              <a:rPr lang="en-US" sz="2400" dirty="0" err="1">
                <a:latin typeface="Arial" pitchFamily="34" charset="0"/>
                <a:cs typeface="Arial" pitchFamily="34" charset="0"/>
              </a:rPr>
              <a:t>có</a:t>
            </a:r>
            <a:r>
              <a:rPr lang="en-US" sz="2400" dirty="0">
                <a:latin typeface="Arial" pitchFamily="34" charset="0"/>
                <a:cs typeface="Arial" pitchFamily="34" charset="0"/>
              </a:rPr>
              <a:t> </a:t>
            </a:r>
            <a:r>
              <a:rPr lang="en-US" sz="2400" dirty="0" err="1">
                <a:latin typeface="Arial" pitchFamily="34" charset="0"/>
                <a:cs typeface="Arial" pitchFamily="34" charset="0"/>
              </a:rPr>
              <a:t>thêm</a:t>
            </a:r>
            <a:r>
              <a:rPr lang="en-US" sz="2400" dirty="0">
                <a:latin typeface="Arial" pitchFamily="34" charset="0"/>
                <a:cs typeface="Arial" pitchFamily="34" charset="0"/>
              </a:rPr>
              <a:t> </a:t>
            </a:r>
            <a:r>
              <a:rPr lang="en-US" sz="2400" dirty="0" err="1">
                <a:latin typeface="Arial" pitchFamily="34" charset="0"/>
                <a:cs typeface="Arial" pitchFamily="34" charset="0"/>
              </a:rPr>
              <a:t>sự</a:t>
            </a:r>
            <a:r>
              <a:rPr lang="en-US" sz="2400" dirty="0">
                <a:latin typeface="Arial" pitchFamily="34" charset="0"/>
                <a:cs typeface="Arial" pitchFamily="34" charset="0"/>
              </a:rPr>
              <a:t> </a:t>
            </a:r>
            <a:r>
              <a:rPr lang="en-US" sz="2400" dirty="0" err="1">
                <a:latin typeface="Arial" pitchFamily="34" charset="0"/>
                <a:cs typeface="Arial" pitchFamily="34" charset="0"/>
              </a:rPr>
              <a:t>tham</a:t>
            </a:r>
            <a:r>
              <a:rPr lang="en-US" sz="2400" dirty="0">
                <a:latin typeface="Arial" pitchFamily="34" charset="0"/>
                <a:cs typeface="Arial" pitchFamily="34" charset="0"/>
              </a:rPr>
              <a:t> </a:t>
            </a:r>
            <a:r>
              <a:rPr lang="en-US" sz="2400" dirty="0" err="1">
                <a:latin typeface="Arial" pitchFamily="34" charset="0"/>
                <a:cs typeface="Arial" pitchFamily="34" charset="0"/>
              </a:rPr>
              <a:t>gia</a:t>
            </a:r>
            <a:r>
              <a:rPr lang="en-US" sz="2400" dirty="0">
                <a:latin typeface="Arial" pitchFamily="34" charset="0"/>
                <a:cs typeface="Arial" pitchFamily="34" charset="0"/>
              </a:rPr>
              <a:t> </a:t>
            </a:r>
            <a:r>
              <a:rPr lang="en-US" sz="2400" dirty="0" err="1">
                <a:latin typeface="Arial" pitchFamily="34" charset="0"/>
                <a:cs typeface="Arial" pitchFamily="34" charset="0"/>
              </a:rPr>
              <a:t>của</a:t>
            </a:r>
            <a:r>
              <a:rPr lang="en-US" sz="2400" dirty="0">
                <a:latin typeface="Arial" pitchFamily="34" charset="0"/>
                <a:cs typeface="Arial" pitchFamily="34" charset="0"/>
              </a:rPr>
              <a:t> </a:t>
            </a:r>
            <a:r>
              <a:rPr lang="en-US" sz="2400" dirty="0" err="1">
                <a:latin typeface="Arial" pitchFamily="34" charset="0"/>
                <a:cs typeface="Arial" pitchFamily="34" charset="0"/>
              </a:rPr>
              <a:t>các</a:t>
            </a:r>
            <a:r>
              <a:rPr lang="en-US" sz="2400" dirty="0">
                <a:latin typeface="Arial" pitchFamily="34" charset="0"/>
                <a:cs typeface="Arial" pitchFamily="34" charset="0"/>
              </a:rPr>
              <a:t> </a:t>
            </a:r>
            <a:r>
              <a:rPr lang="en-US" sz="2400" dirty="0" err="1">
                <a:latin typeface="Arial" pitchFamily="34" charset="0"/>
                <a:cs typeface="Arial" pitchFamily="34" charset="0"/>
              </a:rPr>
              <a:t>vận</a:t>
            </a:r>
            <a:r>
              <a:rPr lang="en-US" sz="2400" dirty="0">
                <a:latin typeface="Arial" pitchFamily="34" charset="0"/>
                <a:cs typeface="Arial" pitchFamily="34" charset="0"/>
              </a:rPr>
              <a:t> </a:t>
            </a:r>
            <a:r>
              <a:rPr lang="en-US" sz="2400" dirty="0" err="1">
                <a:latin typeface="Arial" pitchFamily="34" charset="0"/>
                <a:cs typeface="Arial" pitchFamily="34" charset="0"/>
              </a:rPr>
              <a:t>động</a:t>
            </a:r>
            <a:r>
              <a:rPr lang="en-US" sz="2400" dirty="0">
                <a:latin typeface="Arial" pitchFamily="34" charset="0"/>
                <a:cs typeface="Arial" pitchFamily="34" charset="0"/>
              </a:rPr>
              <a:t> </a:t>
            </a:r>
            <a:r>
              <a:rPr lang="en-US" sz="2400" dirty="0" err="1">
                <a:latin typeface="Arial" pitchFamily="34" charset="0"/>
                <a:cs typeface="Arial" pitchFamily="34" charset="0"/>
              </a:rPr>
              <a:t>viên</a:t>
            </a:r>
            <a:r>
              <a:rPr lang="en-US" sz="2400" dirty="0">
                <a:latin typeface="Arial" pitchFamily="34" charset="0"/>
                <a:cs typeface="Arial" pitchFamily="34" charset="0"/>
              </a:rPr>
              <a:t> </a:t>
            </a:r>
            <a:r>
              <a:rPr lang="en-US" sz="2400" dirty="0" err="1">
                <a:latin typeface="Arial" pitchFamily="34" charset="0"/>
                <a:cs typeface="Arial" pitchFamily="34" charset="0"/>
              </a:rPr>
              <a:t>nữ</a:t>
            </a:r>
            <a:r>
              <a:rPr lang="en-US" sz="2400" dirty="0">
                <a:latin typeface="Arial" pitchFamily="34" charset="0"/>
                <a:cs typeface="Arial" pitchFamily="34" charset="0"/>
              </a:rPr>
              <a:t>. </a:t>
            </a:r>
            <a:r>
              <a:rPr lang="vi-VN" sz="2400" dirty="0">
                <a:latin typeface="Arial" pitchFamily="34" charset="0"/>
                <a:cs typeface="Arial" pitchFamily="34" charset="0"/>
              </a:rPr>
              <a:t>Ngọn lửa mang từ thành phố Ô-lim-pi-a tới được thắp sáng trong giờ khai mạc, báo hiệu bắt đầu những cuộc đua tài theo tinh thần hoà bình và hữu nghị.</a:t>
            </a:r>
            <a:endParaRPr lang="en-US" sz="2400" dirty="0">
              <a:latin typeface="Arial" pitchFamily="34" charset="0"/>
              <a:cs typeface="Arial" pitchFamily="34" charset="0"/>
            </a:endParaRPr>
          </a:p>
          <a:p>
            <a:pPr lvl="0"/>
            <a:r>
              <a:rPr lang="en-US" sz="2400" dirty="0">
                <a:solidFill>
                  <a:prstClr val="black"/>
                </a:solidFill>
                <a:latin typeface="Arial" pitchFamily="34" charset="0"/>
                <a:ea typeface="Arial-Rounded" panose="020B0500000000000000" pitchFamily="34" charset="0"/>
                <a:cs typeface="Arial" pitchFamily="34" charset="0"/>
              </a:rPr>
              <a:t>                                                                           </a:t>
            </a:r>
            <a:r>
              <a:rPr lang="vi-VN" sz="2400" dirty="0">
                <a:solidFill>
                  <a:prstClr val="black"/>
                </a:solidFill>
                <a:latin typeface="Arial" pitchFamily="34" charset="0"/>
                <a:ea typeface="Arial-Rounded" panose="020B0500000000000000" pitchFamily="34" charset="0"/>
                <a:cs typeface="Arial" pitchFamily="34" charset="0"/>
              </a:rPr>
              <a:t>(Theo </a:t>
            </a:r>
            <a:r>
              <a:rPr lang="vi-VN" sz="2400" i="1" dirty="0">
                <a:solidFill>
                  <a:prstClr val="black"/>
                </a:solidFill>
                <a:latin typeface="Arial" pitchFamily="34" charset="0"/>
                <a:ea typeface="Arial-Rounded" panose="020B0500000000000000" pitchFamily="34" charset="0"/>
                <a:cs typeface="Arial" pitchFamily="34" charset="0"/>
              </a:rPr>
              <a:t>Kể chuyện </a:t>
            </a:r>
            <a:r>
              <a:rPr lang="en-US" sz="2400" i="1" dirty="0" err="1">
                <a:solidFill>
                  <a:prstClr val="black"/>
                </a:solidFill>
                <a:latin typeface="Arial" pitchFamily="34" charset="0"/>
                <a:ea typeface="Arial-Rounded" panose="020B0500000000000000" pitchFamily="34" charset="0"/>
                <a:cs typeface="Arial" pitchFamily="34" charset="0"/>
              </a:rPr>
              <a:t>lịch</a:t>
            </a:r>
            <a:r>
              <a:rPr lang="en-US" sz="2400" i="1" dirty="0">
                <a:solidFill>
                  <a:prstClr val="black"/>
                </a:solidFill>
                <a:latin typeface="Arial" pitchFamily="34" charset="0"/>
                <a:ea typeface="Arial-Rounded" panose="020B0500000000000000" pitchFamily="34" charset="0"/>
                <a:cs typeface="Arial" pitchFamily="34" charset="0"/>
              </a:rPr>
              <a:t> </a:t>
            </a:r>
            <a:r>
              <a:rPr lang="en-US" sz="2400" i="1" dirty="0" err="1">
                <a:solidFill>
                  <a:prstClr val="black"/>
                </a:solidFill>
                <a:latin typeface="Arial" pitchFamily="34" charset="0"/>
                <a:ea typeface="Arial-Rounded" panose="020B0500000000000000" pitchFamily="34" charset="0"/>
                <a:cs typeface="Arial" pitchFamily="34" charset="0"/>
              </a:rPr>
              <a:t>sử</a:t>
            </a:r>
            <a:r>
              <a:rPr lang="vi-VN" sz="2400" i="1" dirty="0">
                <a:solidFill>
                  <a:prstClr val="black"/>
                </a:solidFill>
                <a:latin typeface="Arial" pitchFamily="34" charset="0"/>
                <a:ea typeface="Arial-Rounded" panose="020B0500000000000000" pitchFamily="34" charset="0"/>
                <a:cs typeface="Arial" pitchFamily="34" charset="0"/>
              </a:rPr>
              <a:t> thế giới</a:t>
            </a:r>
            <a:r>
              <a:rPr lang="vi-VN" sz="2400" dirty="0">
                <a:solidFill>
                  <a:prstClr val="black"/>
                </a:solidFill>
                <a:latin typeface="Arial" pitchFamily="34" charset="0"/>
                <a:ea typeface="Arial-Rounded" panose="020B0500000000000000" pitchFamily="34" charset="0"/>
                <a:cs typeface="Arial" pitchFamily="34" charset="0"/>
              </a:rPr>
              <a:t>)</a:t>
            </a:r>
          </a:p>
          <a:p>
            <a:endParaRPr lang="vi-VN" sz="2400" dirty="0">
              <a:latin typeface="+mj-lt"/>
            </a:endParaRP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396030"/>
            <a:ext cx="4095168" cy="1549400"/>
            <a:chOff x="-121940" y="1041401"/>
            <a:chExt cx="3808116" cy="1549400"/>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4"/>
              </p:custDataLst>
            </p:nvPr>
          </p:nvPicPr>
          <p:blipFill rotWithShape="1">
            <a:blip r:embed="rId7"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a:latin typeface="Times New Roman" panose="02020603050405020304" pitchFamily="18" charset="0"/>
                  <a:ea typeface="inpin heiti" charset="-122"/>
                  <a:cs typeface="Times New Roman" panose="02020603050405020304" pitchFamily="18" charset="0"/>
                </a:rPr>
                <a:t>Ô-</a:t>
              </a:r>
              <a:r>
                <a:rPr lang="en-US" altLang="zh-CN" sz="3200" dirty="0" err="1">
                  <a:latin typeface="Times New Roman" panose="02020603050405020304" pitchFamily="18" charset="0"/>
                  <a:ea typeface="inpin heiti" charset="-122"/>
                  <a:cs typeface="Times New Roman" panose="02020603050405020304" pitchFamily="18" charset="0"/>
                </a:rPr>
                <a:t>lim</a:t>
              </a:r>
              <a:r>
                <a:rPr lang="en-US" altLang="zh-CN" sz="3200" dirty="0">
                  <a:latin typeface="Times New Roman" panose="02020603050405020304" pitchFamily="18" charset="0"/>
                  <a:ea typeface="inpin heiti" charset="-122"/>
                  <a:cs typeface="Times New Roman" panose="02020603050405020304" pitchFamily="18" charset="0"/>
                </a:rPr>
                <a:t>-pi-a</a:t>
              </a:r>
              <a:endParaRPr lang="zh-CN" altLang="en-US" sz="3200" dirty="0">
                <a:solidFill>
                  <a:srgbClr val="0070C0"/>
                </a:solidFill>
                <a:latin typeface="Times New Roman" panose="02020603050405020304" pitchFamily="18" charset="0"/>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1870160"/>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3"/>
              </p:custDataLst>
            </p:nvPr>
          </p:nvPicPr>
          <p:blipFill rotWithShape="1">
            <a:blip r:embed="rId7"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00FF"/>
                  </a:solidFill>
                  <a:latin typeface="Times New Roman" panose="02020603050405020304" pitchFamily="18" charset="0"/>
                  <a:ea typeface="inpin heiti" charset="-122"/>
                  <a:cs typeface="Times New Roman" panose="02020603050405020304" pitchFamily="18" charset="0"/>
                </a:rPr>
                <a:t>ném</a:t>
              </a:r>
              <a:r>
                <a:rPr lang="en-US" altLang="zh-CN" sz="3200" dirty="0">
                  <a:solidFill>
                    <a:srgbClr val="0000FF"/>
                  </a:solidFill>
                  <a:latin typeface="Times New Roman" panose="02020603050405020304" pitchFamily="18" charset="0"/>
                  <a:ea typeface="inpin heiti" charset="-122"/>
                  <a:cs typeface="Times New Roman" panose="02020603050405020304" pitchFamily="18" charset="0"/>
                </a:rPr>
                <a:t> </a:t>
              </a:r>
              <a:r>
                <a:rPr lang="en-US" altLang="zh-CN" sz="3200" dirty="0" err="1">
                  <a:solidFill>
                    <a:srgbClr val="0000FF"/>
                  </a:solidFill>
                  <a:latin typeface="Times New Roman" panose="02020603050405020304" pitchFamily="18" charset="0"/>
                  <a:ea typeface="inpin heiti" charset="-122"/>
                  <a:cs typeface="Times New Roman" panose="02020603050405020304" pitchFamily="18" charset="0"/>
                </a:rPr>
                <a:t>lao</a:t>
              </a:r>
              <a:endParaRPr lang="zh-CN" altLang="en-US" sz="3200" dirty="0">
                <a:solidFill>
                  <a:srgbClr val="0000FF"/>
                </a:solidFill>
                <a:latin typeface="Times New Roman" panose="02020603050405020304" pitchFamily="18" charset="0"/>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3419560"/>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2"/>
              </p:custDataLst>
            </p:nvPr>
          </p:nvPicPr>
          <p:blipFill rotWithShape="1">
            <a:blip r:embed="rId7"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C00000"/>
                  </a:solidFill>
                  <a:latin typeface="Times New Roman" panose="02020603050405020304" pitchFamily="18" charset="0"/>
                  <a:ea typeface="inpin heiti" charset="-122"/>
                  <a:cs typeface="Times New Roman" panose="02020603050405020304" pitchFamily="18" charset="0"/>
                </a:rPr>
                <a:t>đoạt</a:t>
              </a:r>
              <a:r>
                <a:rPr lang="en-US" altLang="zh-CN" sz="3200" dirty="0">
                  <a:solidFill>
                    <a:srgbClr val="C00000"/>
                  </a:solidFill>
                  <a:latin typeface="Times New Roman" panose="02020603050405020304" pitchFamily="18" charset="0"/>
                  <a:ea typeface="inpin heiti" charset="-122"/>
                  <a:cs typeface="Times New Roman" panose="02020603050405020304" pitchFamily="18" charset="0"/>
                </a:rPr>
                <a:t> </a:t>
              </a:r>
              <a:r>
                <a:rPr lang="en-US" altLang="zh-CN" sz="3200" dirty="0" err="1">
                  <a:solidFill>
                    <a:srgbClr val="C00000"/>
                  </a:solidFill>
                  <a:latin typeface="Times New Roman" panose="02020603050405020304" pitchFamily="18" charset="0"/>
                  <a:ea typeface="inpin heiti" charset="-122"/>
                  <a:cs typeface="Times New Roman" panose="02020603050405020304" pitchFamily="18" charset="0"/>
                </a:rPr>
                <a:t>giải</a:t>
              </a:r>
              <a:endParaRPr lang="zh-CN" altLang="en-US" sz="3200" dirty="0">
                <a:solidFill>
                  <a:srgbClr val="C00000"/>
                </a:solidFill>
                <a:latin typeface="Times New Roman" panose="02020603050405020304" pitchFamily="18" charset="0"/>
                <a:ea typeface="inpin heiti" charset="-122"/>
                <a:cs typeface="Times New Roman" panose="02020603050405020304" pitchFamily="18" charset="0"/>
              </a:endParaRPr>
            </a:p>
          </p:txBody>
        </p:sp>
      </p:grpSp>
      <p:grpSp>
        <p:nvGrpSpPr>
          <p:cNvPr id="14" name="Group 13">
            <a:extLst>
              <a:ext uri="{FF2B5EF4-FFF2-40B4-BE49-F238E27FC236}">
                <a16:creationId xmlns:a16="http://schemas.microsoft.com/office/drawing/2014/main" id="{B1DBFBA8-38D8-4194-823A-F62133DC94F4}"/>
              </a:ext>
            </a:extLst>
          </p:cNvPr>
          <p:cNvGrpSpPr/>
          <p:nvPr/>
        </p:nvGrpSpPr>
        <p:grpSpPr>
          <a:xfrm>
            <a:off x="5048832" y="4810811"/>
            <a:ext cx="4095168" cy="1549400"/>
            <a:chOff x="-59939" y="1041401"/>
            <a:chExt cx="3808116" cy="1549400"/>
          </a:xfrm>
        </p:grpSpPr>
        <p:pic>
          <p:nvPicPr>
            <p:cNvPr id="15" name="PA_图片 6">
              <a:extLst>
                <a:ext uri="{FF2B5EF4-FFF2-40B4-BE49-F238E27FC236}">
                  <a16:creationId xmlns:a16="http://schemas.microsoft.com/office/drawing/2014/main" id="{47690CB2-E7BE-4053-89F0-0375B4597366}"/>
                </a:ext>
              </a:extLst>
            </p:cNvPr>
            <p:cNvPicPr>
              <a:picLocks noChangeAspect="1"/>
            </p:cNvPicPr>
            <p:nvPr>
              <p:custDataLst>
                <p:tags r:id="rId1"/>
              </p:custDataLst>
            </p:nvPr>
          </p:nvPicPr>
          <p:blipFill rotWithShape="1">
            <a:blip r:embed="rId7"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59939" y="1041401"/>
              <a:ext cx="3808116" cy="1549400"/>
            </a:xfrm>
            <a:prstGeom prst="rect">
              <a:avLst/>
            </a:prstGeom>
          </p:spPr>
        </p:pic>
        <p:sp>
          <p:nvSpPr>
            <p:cNvPr id="16" name="Rectangle 15">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00FF"/>
                  </a:solidFill>
                  <a:latin typeface="Times New Roman" panose="02020603050405020304" pitchFamily="18" charset="0"/>
                  <a:ea typeface="inpin heiti" charset="-122"/>
                  <a:cs typeface="Times New Roman" panose="02020603050405020304" pitchFamily="18" charset="0"/>
                </a:rPr>
                <a:t>trở</a:t>
              </a:r>
              <a:r>
                <a:rPr lang="en-US" altLang="zh-CN" sz="3200" dirty="0">
                  <a:solidFill>
                    <a:srgbClr val="0000FF"/>
                  </a:solidFill>
                  <a:latin typeface="Times New Roman" panose="02020603050405020304" pitchFamily="18" charset="0"/>
                  <a:ea typeface="inpin heiti" charset="-122"/>
                  <a:cs typeface="Times New Roman" panose="02020603050405020304" pitchFamily="18" charset="0"/>
                </a:rPr>
                <a:t> </a:t>
              </a:r>
              <a:r>
                <a:rPr lang="en-US" altLang="zh-CN" sz="3200" dirty="0" err="1">
                  <a:solidFill>
                    <a:srgbClr val="0000FF"/>
                  </a:solidFill>
                  <a:latin typeface="Times New Roman" panose="02020603050405020304" pitchFamily="18" charset="0"/>
                  <a:ea typeface="inpin heiti" charset="-122"/>
                  <a:cs typeface="Times New Roman" panose="02020603050405020304" pitchFamily="18" charset="0"/>
                </a:rPr>
                <a:t>nên</a:t>
              </a:r>
              <a:endParaRPr lang="zh-CN" altLang="en-US" sz="3200" dirty="0">
                <a:solidFill>
                  <a:srgbClr val="0000FF"/>
                </a:solidFill>
                <a:latin typeface="Times New Roman" panose="02020603050405020304" pitchFamily="18" charset="0"/>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anim calcmode="lin" valueType="num">
                                      <p:cBhvr>
                                        <p:cTn id="39" dur="500" fill="hold"/>
                                        <p:tgtEl>
                                          <p:spTgt spid="14"/>
                                        </p:tgtEl>
                                        <p:attrNameLst>
                                          <p:attrName>ppt_x</p:attrName>
                                        </p:attrNameLst>
                                      </p:cBhvr>
                                      <p:tavLst>
                                        <p:tav tm="0">
                                          <p:val>
                                            <p:strVal val="#ppt_x"/>
                                          </p:val>
                                        </p:tav>
                                        <p:tav tm="100000">
                                          <p:val>
                                            <p:strVal val="#ppt_x"/>
                                          </p:val>
                                        </p:tav>
                                      </p:tavLst>
                                    </p:anim>
                                    <p:anim calcmode="lin" valueType="num">
                                      <p:cBhvr>
                                        <p:cTn id="4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320893"/>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370975"/>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NGỌN LỬA Ô-LIM-PICH</a:t>
            </a:r>
          </a:p>
          <a:p>
            <a:endParaRPr kumimoji="0" lang="en-US" sz="24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a:p>
            <a:r>
              <a:rPr lang="en-US" sz="2400" dirty="0"/>
              <a:t>	</a:t>
            </a:r>
            <a:r>
              <a:rPr lang="vi-VN" sz="2400" dirty="0"/>
              <a:t>Tục lệ tổ chức Đại hội Thể thao Ô-lim-pích đã có từ gần 3</a:t>
            </a:r>
            <a:r>
              <a:rPr lang="en-US" sz="2400" dirty="0"/>
              <a:t> </a:t>
            </a:r>
            <a:r>
              <a:rPr lang="vi-VN" sz="2400" dirty="0"/>
              <a:t>000 năm trước ở nước </a:t>
            </a:r>
            <a:r>
              <a:rPr lang="en-US" sz="2400" dirty="0" err="1">
                <a:cs typeface="Times New Roman" pitchFamily="18" charset="0"/>
              </a:rPr>
              <a:t>Hy</a:t>
            </a:r>
            <a:r>
              <a:rPr lang="vi-VN" sz="2400" dirty="0">
                <a:cs typeface="Times New Roman" pitchFamily="18" charset="0"/>
              </a:rPr>
              <a:t> Lạp cổ.</a:t>
            </a:r>
          </a:p>
          <a:p>
            <a:r>
              <a:rPr lang="en-US" sz="2400" dirty="0"/>
              <a:t>	</a:t>
            </a:r>
            <a:r>
              <a:rPr lang="vi-VN" sz="2400" dirty="0"/>
              <a:t>Đại hội được tổ chức bốn năm một lần, vào tháng </a:t>
            </a:r>
            <a:r>
              <a:rPr lang="en-US" sz="2400" dirty="0" err="1">
                <a:cs typeface="Times New Roman" pitchFamily="18" charset="0"/>
              </a:rPr>
              <a:t>Bảy</a:t>
            </a:r>
            <a:r>
              <a:rPr lang="vi-VN" sz="2400" dirty="0">
                <a:cs typeface="Times New Roman" pitchFamily="18" charset="0"/>
              </a:rPr>
              <a:t>,</a:t>
            </a:r>
            <a:r>
              <a:rPr lang="vi-VN" sz="2400" dirty="0"/>
              <a:t>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a:t>	</a:t>
            </a:r>
            <a:r>
              <a:rPr lang="vi-VN" sz="2400" dirty="0"/>
              <a:t>Từ năm 1894, tục lệ tốt đẹp này được khôi phục và tổ chức trên phạm vi toàn thế giới. </a:t>
            </a:r>
            <a:r>
              <a:rPr lang="en-US" sz="2400" dirty="0" err="1">
                <a:cs typeface="Times New Roman" pitchFamily="18" charset="0"/>
              </a:rPr>
              <a:t>Trong</a:t>
            </a:r>
            <a:r>
              <a:rPr lang="en-US" sz="2400" dirty="0">
                <a:cs typeface="Times New Roman" pitchFamily="18" charset="0"/>
              </a:rPr>
              <a:t> </a:t>
            </a:r>
            <a:r>
              <a:rPr lang="en-US" sz="2400" dirty="0" err="1">
                <a:cs typeface="Times New Roman" pitchFamily="18" charset="0"/>
              </a:rPr>
              <a:t>các</a:t>
            </a:r>
            <a:r>
              <a:rPr lang="en-US" sz="2400" dirty="0">
                <a:cs typeface="Times New Roman" pitchFamily="18" charset="0"/>
              </a:rPr>
              <a:t> </a:t>
            </a:r>
            <a:r>
              <a:rPr lang="en-US" sz="2400" dirty="0" err="1">
                <a:cs typeface="Times New Roman" pitchFamily="18" charset="0"/>
              </a:rPr>
              <a:t>đại</a:t>
            </a:r>
            <a:r>
              <a:rPr lang="en-US" sz="2400" dirty="0">
                <a:cs typeface="Times New Roman" pitchFamily="18" charset="0"/>
              </a:rPr>
              <a:t> </a:t>
            </a:r>
            <a:r>
              <a:rPr lang="en-US" sz="2400" dirty="0" err="1">
                <a:cs typeface="Times New Roman" pitchFamily="18" charset="0"/>
              </a:rPr>
              <a:t>hội</a:t>
            </a:r>
            <a:r>
              <a:rPr lang="en-US" sz="2400" dirty="0">
                <a:cs typeface="Times New Roman" pitchFamily="18" charset="0"/>
              </a:rPr>
              <a:t> </a:t>
            </a:r>
            <a:r>
              <a:rPr lang="en-US" sz="2400" dirty="0" err="1">
                <a:cs typeface="Times New Roman" pitchFamily="18" charset="0"/>
              </a:rPr>
              <a:t>về</a:t>
            </a:r>
            <a:r>
              <a:rPr lang="en-US" sz="2400" dirty="0">
                <a:cs typeface="Times New Roman" pitchFamily="18" charset="0"/>
              </a:rPr>
              <a:t> </a:t>
            </a:r>
            <a:r>
              <a:rPr lang="en-US" sz="2400" dirty="0" err="1">
                <a:cs typeface="Times New Roman" pitchFamily="18" charset="0"/>
              </a:rPr>
              <a:t>sau</a:t>
            </a:r>
            <a:r>
              <a:rPr lang="en-US" sz="2400" dirty="0">
                <a:cs typeface="Times New Roman" pitchFamily="18" charset="0"/>
              </a:rPr>
              <a:t>, </a:t>
            </a:r>
            <a:r>
              <a:rPr lang="en-US" sz="2400" dirty="0" err="1">
                <a:cs typeface="Times New Roman" pitchFamily="18" charset="0"/>
              </a:rPr>
              <a:t>có</a:t>
            </a:r>
            <a:r>
              <a:rPr lang="en-US" sz="2400" dirty="0">
                <a:cs typeface="Times New Roman" pitchFamily="18" charset="0"/>
              </a:rPr>
              <a:t> </a:t>
            </a:r>
            <a:r>
              <a:rPr lang="en-US" sz="2400" dirty="0" err="1">
                <a:cs typeface="Times New Roman" pitchFamily="18" charset="0"/>
              </a:rPr>
              <a:t>thêm</a:t>
            </a:r>
            <a:r>
              <a:rPr lang="en-US" sz="2400" dirty="0">
                <a:cs typeface="Times New Roman" pitchFamily="18" charset="0"/>
              </a:rPr>
              <a:t> </a:t>
            </a:r>
            <a:r>
              <a:rPr lang="en-US" sz="2400" dirty="0" err="1">
                <a:cs typeface="Times New Roman" pitchFamily="18" charset="0"/>
              </a:rPr>
              <a:t>sự</a:t>
            </a:r>
            <a:r>
              <a:rPr lang="en-US" sz="2400" dirty="0">
                <a:cs typeface="Times New Roman" pitchFamily="18" charset="0"/>
              </a:rPr>
              <a:t> </a:t>
            </a:r>
            <a:r>
              <a:rPr lang="en-US" sz="2400" dirty="0" err="1">
                <a:cs typeface="Times New Roman" pitchFamily="18" charset="0"/>
              </a:rPr>
              <a:t>tham</a:t>
            </a:r>
            <a:r>
              <a:rPr lang="en-US" sz="2400" dirty="0">
                <a:cs typeface="Times New Roman" pitchFamily="18" charset="0"/>
              </a:rPr>
              <a:t> </a:t>
            </a:r>
            <a:r>
              <a:rPr lang="en-US" sz="2400" dirty="0" err="1">
                <a:cs typeface="Times New Roman" pitchFamily="18" charset="0"/>
              </a:rPr>
              <a:t>gia</a:t>
            </a:r>
            <a:r>
              <a:rPr lang="en-US" sz="2400" dirty="0">
                <a:cs typeface="Times New Roman" pitchFamily="18" charset="0"/>
              </a:rPr>
              <a:t> </a:t>
            </a:r>
            <a:r>
              <a:rPr lang="en-US" sz="2400" dirty="0" err="1">
                <a:cs typeface="Times New Roman" pitchFamily="18" charset="0"/>
              </a:rPr>
              <a:t>của</a:t>
            </a:r>
            <a:r>
              <a:rPr lang="en-US" sz="2400" dirty="0">
                <a:cs typeface="Times New Roman" pitchFamily="18" charset="0"/>
              </a:rPr>
              <a:t> </a:t>
            </a:r>
            <a:r>
              <a:rPr lang="en-US" sz="2400" dirty="0" err="1">
                <a:cs typeface="Times New Roman" pitchFamily="18" charset="0"/>
              </a:rPr>
              <a:t>các</a:t>
            </a:r>
            <a:r>
              <a:rPr lang="en-US" sz="2400" dirty="0">
                <a:cs typeface="Times New Roman" pitchFamily="18" charset="0"/>
              </a:rPr>
              <a:t> </a:t>
            </a:r>
            <a:r>
              <a:rPr lang="en-US" sz="2400" dirty="0" err="1">
                <a:cs typeface="Times New Roman" pitchFamily="18" charset="0"/>
              </a:rPr>
              <a:t>vận</a:t>
            </a:r>
            <a:r>
              <a:rPr lang="en-US" sz="2400" dirty="0">
                <a:cs typeface="Times New Roman" pitchFamily="18" charset="0"/>
              </a:rPr>
              <a:t> </a:t>
            </a:r>
            <a:r>
              <a:rPr lang="en-US" sz="2400" dirty="0" err="1">
                <a:cs typeface="Times New Roman" pitchFamily="18" charset="0"/>
              </a:rPr>
              <a:t>động</a:t>
            </a:r>
            <a:r>
              <a:rPr lang="en-US" sz="2400" dirty="0">
                <a:cs typeface="Times New Roman" pitchFamily="18" charset="0"/>
              </a:rPr>
              <a:t> </a:t>
            </a:r>
            <a:r>
              <a:rPr lang="en-US" sz="2400" dirty="0" err="1">
                <a:cs typeface="Times New Roman" pitchFamily="18" charset="0"/>
              </a:rPr>
              <a:t>viên</a:t>
            </a:r>
            <a:r>
              <a:rPr lang="en-US" sz="2400" dirty="0">
                <a:cs typeface="Times New Roman" pitchFamily="18" charset="0"/>
              </a:rPr>
              <a:t> </a:t>
            </a:r>
            <a:r>
              <a:rPr lang="en-US" sz="2400" dirty="0" err="1">
                <a:cs typeface="Times New Roman" pitchFamily="18" charset="0"/>
              </a:rPr>
              <a:t>nữ</a:t>
            </a:r>
            <a:r>
              <a:rPr lang="en-US" sz="2400" dirty="0">
                <a:cs typeface="Times New Roman" pitchFamily="18" charset="0"/>
              </a:rPr>
              <a:t>. </a:t>
            </a:r>
            <a:r>
              <a:rPr lang="vi-VN" sz="2400" dirty="0"/>
              <a:t>Ngọn lửa mang từ thành phố Ô-lim-pi-a tới được thắp sáng trong giờ khai mạc, báo hiệu bắt đầu những cuộc đua tài theo tinh thần hoà bình và hữu nghị.</a:t>
            </a: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1024871"/>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175790" y="953638"/>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57199" y="1764404"/>
            <a:ext cx="11296651" cy="2519125"/>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180064" y="1783671"/>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4332453"/>
            <a:ext cx="11476265" cy="188804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3" y="4154741"/>
            <a:ext cx="473145" cy="810861"/>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9353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2726</Words>
  <Application>Microsoft Office PowerPoint</Application>
  <PresentationFormat>Widescreen</PresentationFormat>
  <Paragraphs>140</Paragraphs>
  <Slides>32</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等线</vt:lpstr>
      <vt:lpstr>等线 Light</vt:lpstr>
      <vt:lpstr>#9Slide03 Arima Madurai ExtraBo</vt:lpstr>
      <vt:lpstr>.Vn3DH</vt:lpstr>
      <vt:lpstr>Arial</vt:lpstr>
      <vt:lpstr>Arial-Rounded</vt:lpstr>
      <vt:lpstr>AvantGarde</vt:lpstr>
      <vt:lpstr>Calibri</vt:lpstr>
      <vt:lpstr>Cambria</vt:lpstr>
      <vt:lpstr>Coiny</vt:lpstr>
      <vt:lpstr>Times New Roman</vt:lpstr>
      <vt:lpstr>杨任东竹石体-Medium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PC</cp:lastModifiedBy>
  <cp:revision>53</cp:revision>
  <dcterms:created xsi:type="dcterms:W3CDTF">2022-06-21T09:04:21Z</dcterms:created>
  <dcterms:modified xsi:type="dcterms:W3CDTF">2024-04-26T01:53:55Z</dcterms:modified>
</cp:coreProperties>
</file>